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72" r:id="rId11"/>
    <p:sldId id="266" r:id="rId12"/>
    <p:sldId id="270" r:id="rId13"/>
    <p:sldId id="271"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Flavonoid Levels (%)</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Root</c:v>
                </c:pt>
              </c:strCache>
            </c:strRef>
          </c:tx>
          <c:spPr>
            <a:solidFill>
              <a:schemeClr val="accent1"/>
            </a:solidFill>
            <a:ln>
              <a:noFill/>
            </a:ln>
            <a:effectLst/>
          </c:spPr>
          <c:invertIfNegative val="0"/>
          <c:cat>
            <c:strRef>
              <c:f>Sheet1!$A$2:$A$5</c:f>
              <c:strCache>
                <c:ptCount val="3"/>
                <c:pt idx="0">
                  <c:v>Cymbipogon nardus</c:v>
                </c:pt>
                <c:pt idx="1">
                  <c:v>Cymbopogon citratus</c:v>
                </c:pt>
                <c:pt idx="2">
                  <c:v>Imperata cylindrica</c:v>
                </c:pt>
              </c:strCache>
            </c:strRef>
          </c:cat>
          <c:val>
            <c:numRef>
              <c:f>Sheet1!$B$2:$B$5</c:f>
              <c:numCache>
                <c:formatCode>General</c:formatCode>
                <c:ptCount val="4"/>
                <c:pt idx="0">
                  <c:v>1.1499999999999995</c:v>
                </c:pt>
                <c:pt idx="1">
                  <c:v>0.11</c:v>
                </c:pt>
                <c:pt idx="2">
                  <c:v>0.21000000000000005</c:v>
                </c:pt>
              </c:numCache>
            </c:numRef>
          </c:val>
          <c:extLst>
            <c:ext xmlns:c16="http://schemas.microsoft.com/office/drawing/2014/chart" uri="{C3380CC4-5D6E-409C-BE32-E72D297353CC}">
              <c16:uniqueId val="{00000000-8D83-4CF5-889D-6B4C9AF70639}"/>
            </c:ext>
          </c:extLst>
        </c:ser>
        <c:ser>
          <c:idx val="1"/>
          <c:order val="1"/>
          <c:tx>
            <c:strRef>
              <c:f>Sheet1!$C$1</c:f>
              <c:strCache>
                <c:ptCount val="1"/>
                <c:pt idx="0">
                  <c:v>Stem</c:v>
                </c:pt>
              </c:strCache>
            </c:strRef>
          </c:tx>
          <c:spPr>
            <a:solidFill>
              <a:schemeClr val="accent2"/>
            </a:solidFill>
            <a:ln>
              <a:noFill/>
            </a:ln>
            <a:effectLst/>
          </c:spPr>
          <c:invertIfNegative val="0"/>
          <c:cat>
            <c:strRef>
              <c:f>Sheet1!$A$2:$A$5</c:f>
              <c:strCache>
                <c:ptCount val="3"/>
                <c:pt idx="0">
                  <c:v>Cymbipogon nardus</c:v>
                </c:pt>
                <c:pt idx="1">
                  <c:v>Cymbopogon citratus</c:v>
                </c:pt>
                <c:pt idx="2">
                  <c:v>Imperata cylindrica</c:v>
                </c:pt>
              </c:strCache>
            </c:strRef>
          </c:cat>
          <c:val>
            <c:numRef>
              <c:f>Sheet1!$C$2:$C$5</c:f>
              <c:numCache>
                <c:formatCode>General</c:formatCode>
                <c:ptCount val="4"/>
                <c:pt idx="0">
                  <c:v>4</c:v>
                </c:pt>
                <c:pt idx="1">
                  <c:v>2.84</c:v>
                </c:pt>
                <c:pt idx="2">
                  <c:v>0.65000000000000024</c:v>
                </c:pt>
              </c:numCache>
            </c:numRef>
          </c:val>
          <c:extLst>
            <c:ext xmlns:c16="http://schemas.microsoft.com/office/drawing/2014/chart" uri="{C3380CC4-5D6E-409C-BE32-E72D297353CC}">
              <c16:uniqueId val="{00000001-8D83-4CF5-889D-6B4C9AF70639}"/>
            </c:ext>
          </c:extLst>
        </c:ser>
        <c:ser>
          <c:idx val="2"/>
          <c:order val="2"/>
          <c:tx>
            <c:strRef>
              <c:f>Sheet1!$D$1</c:f>
              <c:strCache>
                <c:ptCount val="1"/>
                <c:pt idx="0">
                  <c:v>Leaf</c:v>
                </c:pt>
              </c:strCache>
            </c:strRef>
          </c:tx>
          <c:spPr>
            <a:solidFill>
              <a:schemeClr val="accent3"/>
            </a:solidFill>
            <a:ln>
              <a:noFill/>
            </a:ln>
            <a:effectLst/>
          </c:spPr>
          <c:invertIfNegative val="0"/>
          <c:cat>
            <c:strRef>
              <c:f>Sheet1!$A$2:$A$5</c:f>
              <c:strCache>
                <c:ptCount val="3"/>
                <c:pt idx="0">
                  <c:v>Cymbipogon nardus</c:v>
                </c:pt>
                <c:pt idx="1">
                  <c:v>Cymbopogon citratus</c:v>
                </c:pt>
                <c:pt idx="2">
                  <c:v>Imperata cylindrica</c:v>
                </c:pt>
              </c:strCache>
            </c:strRef>
          </c:cat>
          <c:val>
            <c:numRef>
              <c:f>Sheet1!$D$2:$D$5</c:f>
              <c:numCache>
                <c:formatCode>General</c:formatCode>
                <c:ptCount val="4"/>
                <c:pt idx="0">
                  <c:v>0.8</c:v>
                </c:pt>
                <c:pt idx="1">
                  <c:v>2.1800000000000002</c:v>
                </c:pt>
                <c:pt idx="2">
                  <c:v>1.28</c:v>
                </c:pt>
              </c:numCache>
            </c:numRef>
          </c:val>
          <c:extLst>
            <c:ext xmlns:c16="http://schemas.microsoft.com/office/drawing/2014/chart" uri="{C3380CC4-5D6E-409C-BE32-E72D297353CC}">
              <c16:uniqueId val="{00000002-8D83-4CF5-889D-6B4C9AF70639}"/>
            </c:ext>
          </c:extLst>
        </c:ser>
        <c:dLbls>
          <c:showLegendKey val="0"/>
          <c:showVal val="0"/>
          <c:showCatName val="0"/>
          <c:showSerName val="0"/>
          <c:showPercent val="0"/>
          <c:showBubbleSize val="0"/>
        </c:dLbls>
        <c:gapWidth val="219"/>
        <c:overlap val="-27"/>
        <c:axId val="413540768"/>
        <c:axId val="413541160"/>
      </c:barChart>
      <c:catAx>
        <c:axId val="41354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541160"/>
        <c:crosses val="autoZero"/>
        <c:auto val="1"/>
        <c:lblAlgn val="ctr"/>
        <c:lblOffset val="100"/>
        <c:noMultiLvlLbl val="0"/>
      </c:catAx>
      <c:valAx>
        <c:axId val="413541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54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5F15-4CDC-433A-89E6-7F760C07A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69495F80-C4CE-4072-84F3-8DF3140C4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5B84DF2-6498-4D25-97E3-81487FA2B014}"/>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27F07276-4BF9-4585-BD26-ECF6F14E787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7B78C49-B6DB-42FB-A9BF-BCBB41B020D9}"/>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412409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71DF-C8D6-44B7-B418-736342124C8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E20BC66-DA8D-485E-81C8-240BAE858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EF9E4A2-6D80-4F20-8C6A-C3F4498F3960}"/>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2CBBDB85-F550-4DCD-8F2F-AC7BDB2A2B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0A295E6-8030-495F-B6A4-0D266F049D8C}"/>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415410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1DD6C-3129-403F-951B-6D35E1BAA1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D4CB70A-9313-449F-AEDC-534168810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D695AA3-0DD8-468E-A303-F014BDB744F2}"/>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7875A656-BEC5-4019-922D-891576B6D16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F04AD7-2E83-4EC0-A1B4-E50C8B8F5239}"/>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63612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6B81-7D78-4A92-85BB-A4055FA0439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5014AD2-6AAA-44C8-9059-95E6447B2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72BE79B-B350-4C72-B26F-C32AA52CCDFF}"/>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E29742B4-0C56-491D-B896-D9D335EC41C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20264DA-603A-41CF-BBAA-8C1D94F13FF1}"/>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38289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C2A0-E900-4F60-9526-E9B8EC4C93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6248B38-EE10-4B98-9EEB-061EEB7CD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3DD13-767F-4AA1-8A1F-B99138EC149E}"/>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C1367E6F-9C3A-44F8-AE87-C96BC86936D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2F7DEF4-2DAB-441D-954D-9AB4B3C43EE7}"/>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07162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5F57-7B69-4ADB-8C27-D672331E63F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2F12362-040A-4C42-BB89-8503E90C69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A5F4533-D98F-4367-A62C-3400D2A080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C2DEE4F-97AA-4024-B874-F6397A49C771}"/>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6" name="Footer Placeholder 5">
            <a:extLst>
              <a:ext uri="{FF2B5EF4-FFF2-40B4-BE49-F238E27FC236}">
                <a16:creationId xmlns:a16="http://schemas.microsoft.com/office/drawing/2014/main" id="{9B529A9B-F725-4B32-A44C-2C9F1310ABE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77839FC-F611-4018-BC98-57F84B493F81}"/>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360343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0AE6-3CC3-4DCF-9FBF-EF26D78A3B9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EDAD8E8-3717-4976-959E-80510CFB8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C91CA-6952-42D6-B95D-B56F17E408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56F6FA1-29E8-4B0D-BEDD-1EA20363B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697CAF-6950-4B07-99D3-4E91B8483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61126EE-0BA7-439D-8C02-40ECAE0D9AAE}"/>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8" name="Footer Placeholder 7">
            <a:extLst>
              <a:ext uri="{FF2B5EF4-FFF2-40B4-BE49-F238E27FC236}">
                <a16:creationId xmlns:a16="http://schemas.microsoft.com/office/drawing/2014/main" id="{711A853F-19A2-4CB8-AA9C-ED14CB37C10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51CACF0-0333-4814-BE5B-305F2D538D0A}"/>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41119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445A-172C-4A0C-83D5-6140669A0F1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500454D7-2F09-42AE-BA6E-55AC1D189CE8}"/>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4" name="Footer Placeholder 3">
            <a:extLst>
              <a:ext uri="{FF2B5EF4-FFF2-40B4-BE49-F238E27FC236}">
                <a16:creationId xmlns:a16="http://schemas.microsoft.com/office/drawing/2014/main" id="{8549BD22-A01A-4087-A1A3-B33E563A603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150D7CC-B64B-4547-B928-C0FE84A6A0C4}"/>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94632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C7199-BFF2-4F6B-8E90-3BB67978E1D9}"/>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3" name="Footer Placeholder 2">
            <a:extLst>
              <a:ext uri="{FF2B5EF4-FFF2-40B4-BE49-F238E27FC236}">
                <a16:creationId xmlns:a16="http://schemas.microsoft.com/office/drawing/2014/main" id="{BE9EA479-2D1E-4973-8D08-FBF1600A4AA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53D5D7C-9127-4B00-972D-8D355FC6BF22}"/>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194028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93AF-EE34-4C81-9006-AEA5F13B7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F8A831D-6B5F-49CA-8C94-BEB819016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2504EBC-5E16-429B-99D6-97FA2CA52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92942-240A-4109-AC2C-035F59AD3054}"/>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6" name="Footer Placeholder 5">
            <a:extLst>
              <a:ext uri="{FF2B5EF4-FFF2-40B4-BE49-F238E27FC236}">
                <a16:creationId xmlns:a16="http://schemas.microsoft.com/office/drawing/2014/main" id="{E7F84899-9C45-431B-AB27-34B6A2084E2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1F8713E-5020-463E-A238-1C3D76338637}"/>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76212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342E-7593-418E-9C54-7A837571F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0A6B970-5FA7-4991-AD98-212B25FFF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390EFDD-24EE-4BF7-8469-B7137D45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F0685-1C73-4A81-AFD8-0C5F0C05D5B1}"/>
              </a:ext>
            </a:extLst>
          </p:cNvPr>
          <p:cNvSpPr>
            <a:spLocks noGrp="1"/>
          </p:cNvSpPr>
          <p:nvPr>
            <p:ph type="dt" sz="half" idx="10"/>
          </p:nvPr>
        </p:nvSpPr>
        <p:spPr/>
        <p:txBody>
          <a:bodyPr/>
          <a:lstStyle/>
          <a:p>
            <a:fld id="{D1F71D02-EBA2-4BC1-A806-BF47379504D1}" type="datetimeFigureOut">
              <a:rPr lang="en-ID" smtClean="0"/>
              <a:t>23/05/2022</a:t>
            </a:fld>
            <a:endParaRPr lang="en-ID"/>
          </a:p>
        </p:txBody>
      </p:sp>
      <p:sp>
        <p:nvSpPr>
          <p:cNvPr id="6" name="Footer Placeholder 5">
            <a:extLst>
              <a:ext uri="{FF2B5EF4-FFF2-40B4-BE49-F238E27FC236}">
                <a16:creationId xmlns:a16="http://schemas.microsoft.com/office/drawing/2014/main" id="{907BC06B-3434-424D-8421-E584EDD7A09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BF6AD4B-8F16-458D-BB15-3A6C29C2BF1B}"/>
              </a:ext>
            </a:extLst>
          </p:cNvPr>
          <p:cNvSpPr>
            <a:spLocks noGrp="1"/>
          </p:cNvSpPr>
          <p:nvPr>
            <p:ph type="sldNum" sz="quarter" idx="12"/>
          </p:nvPr>
        </p:nvSpPr>
        <p:spPr/>
        <p:txBody>
          <a:bodyPr/>
          <a:lstStyle/>
          <a:p>
            <a:fld id="{E0CD9FB5-8E16-4D41-BCC3-D9190DF2E85C}" type="slidenum">
              <a:rPr lang="en-ID" smtClean="0"/>
              <a:t>‹#›</a:t>
            </a:fld>
            <a:endParaRPr lang="en-ID"/>
          </a:p>
        </p:txBody>
      </p:sp>
    </p:spTree>
    <p:extLst>
      <p:ext uri="{BB962C8B-B14F-4D97-AF65-F5344CB8AC3E}">
        <p14:creationId xmlns:p14="http://schemas.microsoft.com/office/powerpoint/2010/main" val="79439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BCF3-2358-4B3A-BE2E-7E2D600A8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2031D14-3952-42FB-A8C3-A2F10B6FF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004E30D-F070-497B-87C6-8676C74B9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1D02-EBA2-4BC1-A806-BF47379504D1}" type="datetimeFigureOut">
              <a:rPr lang="en-ID" smtClean="0"/>
              <a:t>23/05/2022</a:t>
            </a:fld>
            <a:endParaRPr lang="en-ID"/>
          </a:p>
        </p:txBody>
      </p:sp>
      <p:sp>
        <p:nvSpPr>
          <p:cNvPr id="5" name="Footer Placeholder 4">
            <a:extLst>
              <a:ext uri="{FF2B5EF4-FFF2-40B4-BE49-F238E27FC236}">
                <a16:creationId xmlns:a16="http://schemas.microsoft.com/office/drawing/2014/main" id="{4FF73B5A-0763-44B7-9ADF-70F7BBEE3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7ACB132-25A5-473E-829A-F8B2FD3C0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D9FB5-8E16-4D41-BCC3-D9190DF2E85C}" type="slidenum">
              <a:rPr lang="en-ID" smtClean="0"/>
              <a:t>‹#›</a:t>
            </a:fld>
            <a:endParaRPr lang="en-ID"/>
          </a:p>
        </p:txBody>
      </p:sp>
    </p:spTree>
    <p:extLst>
      <p:ext uri="{BB962C8B-B14F-4D97-AF65-F5344CB8AC3E}">
        <p14:creationId xmlns:p14="http://schemas.microsoft.com/office/powerpoint/2010/main" val="84789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62BC-1295-40FF-A07C-F2E7C450A22E}"/>
              </a:ext>
            </a:extLst>
          </p:cNvPr>
          <p:cNvSpPr>
            <a:spLocks noGrp="1"/>
          </p:cNvSpPr>
          <p:nvPr>
            <p:ph type="ctrTitle"/>
          </p:nvPr>
        </p:nvSpPr>
        <p:spPr>
          <a:xfrm>
            <a:off x="0" y="2717074"/>
            <a:ext cx="12192000" cy="1905536"/>
          </a:xfrm>
        </p:spPr>
        <p:txBody>
          <a:bodyPr>
            <a:normAutofit fontScale="90000"/>
          </a:bodyPr>
          <a:lstStyle/>
          <a:p>
            <a:pPr algn="ctr">
              <a:lnSpc>
                <a:spcPct val="120000"/>
              </a:lnSpc>
              <a:spcBef>
                <a:spcPts val="1800"/>
              </a:spcBef>
              <a:spcAft>
                <a:spcPts val="18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Secondary Metabolites and Antioxidants Activity from Citronella Grass Extract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Cymbopogon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nardus</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L.) </a:t>
            </a:r>
            <a:b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Rofiatun</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Solekha</a:t>
            </a:r>
            <a: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t> 1,2, b)</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PAI </a:t>
            </a: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Setiyowati</a:t>
            </a:r>
            <a: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t> 2, b)</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Ni Nyoman </a:t>
            </a: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Tripuspaningsih</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t>2, b)</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Hery</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dirty="0" err="1">
                <a:effectLst/>
                <a:latin typeface="Arial Rounded MT Bold" panose="020F0704030504030204" pitchFamily="34" charset="0"/>
                <a:ea typeface="Times New Roman" panose="02020603050405020304" pitchFamily="18" charset="0"/>
                <a:cs typeface="Aharoni" panose="02010803020104030203" pitchFamily="2" charset="-79"/>
              </a:rPr>
              <a:t>Purnobasuki</a:t>
            </a:r>
            <a: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t> 2, a)</a:t>
            </a:r>
            <a:b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br>
            <a:r>
              <a:rPr lang="en-US" sz="1600" baseline="300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1</a:t>
            </a:r>
            <a:r>
              <a:rPr lang="en-US" sz="16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Department of Biology, Faculty of Sciences Technology and Education, Universitas Muhammadiyah </a:t>
            </a:r>
            <a:r>
              <a:rPr lang="en-US" sz="1600" dirty="0" err="1">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Lamongan</a:t>
            </a:r>
            <a:r>
              <a:rPr lang="en-US" sz="16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dirty="0" err="1">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Jawa</a:t>
            </a:r>
            <a:r>
              <a:rPr lang="en-US" sz="16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 Timur, Indonesia.</a:t>
            </a:r>
            <a:br>
              <a:rPr lang="en-ID" sz="1600" dirty="0">
                <a:effectLst/>
                <a:latin typeface="Arial Rounded MT Bold" panose="020F0704030504030204" pitchFamily="34" charset="0"/>
                <a:ea typeface="Calibri" panose="020F0502020204030204" pitchFamily="34" charset="0"/>
                <a:cs typeface="Aharoni" panose="02010803020104030203" pitchFamily="2" charset="-79"/>
              </a:rPr>
            </a:b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 </a:t>
            </a:r>
            <a: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t>2</a:t>
            </a:r>
            <a:r>
              <a:rPr lang="en-US" sz="16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 Department of Doctorate in Mathematics and Sciences, Faculty of Sciences and Technology Universitas </a:t>
            </a:r>
            <a:r>
              <a:rPr lang="en-US" sz="1600" dirty="0" err="1">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Airlangga</a:t>
            </a:r>
            <a:r>
              <a:rPr lang="en-US" sz="1600" dirty="0">
                <a:solidFill>
                  <a:srgbClr val="000000"/>
                </a:solidFill>
                <a:effectLst/>
                <a:latin typeface="Arial Rounded MT Bold" panose="020F0704030504030204" pitchFamily="34" charset="0"/>
                <a:ea typeface="Times New Roman" panose="02020603050405020304" pitchFamily="18" charset="0"/>
                <a:cs typeface="Aharoni" panose="02010803020104030203" pitchFamily="2" charset="-79"/>
              </a:rPr>
              <a:t>, Surabaya, Indonesia</a:t>
            </a:r>
            <a:r>
              <a:rPr lang="en-US" sz="1600" dirty="0">
                <a:effectLst/>
                <a:latin typeface="Arial Rounded MT Bold" panose="020F0704030504030204" pitchFamily="34" charset="0"/>
                <a:ea typeface="Times New Roman" panose="02020603050405020304" pitchFamily="18" charset="0"/>
                <a:cs typeface="Aharoni" panose="02010803020104030203" pitchFamily="2" charset="-79"/>
              </a:rPr>
              <a:t>.</a:t>
            </a:r>
            <a:br>
              <a:rPr lang="en-ID" sz="1600" dirty="0">
                <a:effectLst/>
                <a:latin typeface="Arial Rounded MT Bold" panose="020F0704030504030204" pitchFamily="34" charset="0"/>
                <a:ea typeface="Calibri" panose="020F0502020204030204" pitchFamily="34" charset="0"/>
                <a:cs typeface="Aharoni" panose="02010803020104030203" pitchFamily="2" charset="-79"/>
              </a:rPr>
            </a:br>
            <a:br>
              <a:rPr lang="en-US" sz="1600" baseline="30000" dirty="0">
                <a:effectLst/>
                <a:latin typeface="Arial Rounded MT Bold" panose="020F0704030504030204" pitchFamily="34" charset="0"/>
                <a:ea typeface="Times New Roman" panose="02020603050405020304" pitchFamily="18" charset="0"/>
                <a:cs typeface="Aharoni" panose="02010803020104030203" pitchFamily="2" charset="-79"/>
              </a:rPr>
            </a:br>
            <a:endParaRPr lang="en-ID" sz="1600" dirty="0"/>
          </a:p>
        </p:txBody>
      </p:sp>
      <p:sp>
        <p:nvSpPr>
          <p:cNvPr id="5" name="TextBox 4">
            <a:extLst>
              <a:ext uri="{FF2B5EF4-FFF2-40B4-BE49-F238E27FC236}">
                <a16:creationId xmlns:a16="http://schemas.microsoft.com/office/drawing/2014/main" id="{AC282FB6-F57E-4ADB-A3ED-68A49E0659C7}"/>
              </a:ext>
            </a:extLst>
          </p:cNvPr>
          <p:cNvSpPr txBox="1"/>
          <p:nvPr/>
        </p:nvSpPr>
        <p:spPr>
          <a:xfrm>
            <a:off x="2093867" y="5096155"/>
            <a:ext cx="8004265" cy="1477328"/>
          </a:xfrm>
          <a:prstGeom prst="rect">
            <a:avLst/>
          </a:prstGeom>
          <a:noFill/>
        </p:spPr>
        <p:txBody>
          <a:bodyPr wrap="square">
            <a:spAutoFit/>
          </a:bodyPr>
          <a:lstStyle/>
          <a:p>
            <a:pPr algn="ctr"/>
            <a:r>
              <a:rPr lang="en-US" sz="1800" b="1" i="1" dirty="0" err="1">
                <a:solidFill>
                  <a:srgbClr val="0A22BC"/>
                </a:solidFill>
                <a:effectLst/>
                <a:latin typeface="Arial" panose="020B0604020202020204" pitchFamily="34" charset="0"/>
              </a:rPr>
              <a:t>MIPAnet</a:t>
            </a:r>
            <a:r>
              <a:rPr lang="en-US" sz="1800" b="1" i="0" dirty="0">
                <a:solidFill>
                  <a:srgbClr val="0A22BC"/>
                </a:solidFill>
                <a:effectLst/>
                <a:latin typeface="Arial" panose="020B0604020202020204" pitchFamily="34" charset="0"/>
              </a:rPr>
              <a:t> and MDSM Annual Meeting</a:t>
            </a:r>
            <a:br>
              <a:rPr lang="en-US" sz="2000" b="1" i="0" dirty="0">
                <a:solidFill>
                  <a:srgbClr val="000000"/>
                </a:solidFill>
                <a:effectLst/>
                <a:latin typeface="Arial" panose="020B0604020202020204" pitchFamily="34" charset="0"/>
              </a:rPr>
            </a:br>
            <a:r>
              <a:rPr lang="en-US" sz="1800" b="1" i="0" dirty="0">
                <a:solidFill>
                  <a:srgbClr val="000000"/>
                </a:solidFill>
                <a:effectLst/>
                <a:latin typeface="Arial" panose="020B0604020202020204" pitchFamily="34" charset="0"/>
              </a:rPr>
              <a:t>and</a:t>
            </a:r>
            <a:br>
              <a:rPr lang="en-US" sz="2000" b="1" i="0" dirty="0">
                <a:solidFill>
                  <a:srgbClr val="0000FF"/>
                </a:solidFill>
                <a:effectLst/>
                <a:latin typeface="Arial" panose="020B0604020202020204" pitchFamily="34" charset="0"/>
              </a:rPr>
            </a:br>
            <a:r>
              <a:rPr lang="en-US" sz="1800" b="1" i="0" dirty="0">
                <a:solidFill>
                  <a:srgbClr val="0000FF"/>
                </a:solidFill>
                <a:effectLst/>
                <a:latin typeface="Arial" panose="020B0604020202020204" pitchFamily="34" charset="0"/>
              </a:rPr>
              <a:t>The 3rd </a:t>
            </a:r>
            <a:r>
              <a:rPr lang="en-US" sz="1800" b="1" i="0" dirty="0">
                <a:solidFill>
                  <a:srgbClr val="FF0000"/>
                </a:solidFill>
                <a:effectLst/>
                <a:latin typeface="Arial" panose="020B0604020202020204" pitchFamily="34" charset="0"/>
              </a:rPr>
              <a:t>I</a:t>
            </a:r>
            <a:r>
              <a:rPr lang="en-US" sz="1800" b="1" i="0" dirty="0">
                <a:solidFill>
                  <a:srgbClr val="0000FF"/>
                </a:solidFill>
                <a:effectLst/>
                <a:latin typeface="Arial" panose="020B0604020202020204" pitchFamily="34" charset="0"/>
              </a:rPr>
              <a:t>nternational </a:t>
            </a:r>
            <a:r>
              <a:rPr lang="en-US" sz="1800" b="1" i="0" dirty="0">
                <a:solidFill>
                  <a:srgbClr val="FF0000"/>
                </a:solidFill>
                <a:effectLst/>
                <a:latin typeface="Arial" panose="020B0604020202020204" pitchFamily="34" charset="0"/>
              </a:rPr>
              <a:t>C</a:t>
            </a:r>
            <a:r>
              <a:rPr lang="en-US" sz="1800" b="1" i="0" dirty="0">
                <a:solidFill>
                  <a:srgbClr val="0000FF"/>
                </a:solidFill>
                <a:effectLst/>
                <a:latin typeface="Arial" panose="020B0604020202020204" pitchFamily="34" charset="0"/>
              </a:rPr>
              <a:t>onference </a:t>
            </a:r>
            <a:r>
              <a:rPr lang="en-US" sz="1800" b="1" i="0" dirty="0">
                <a:solidFill>
                  <a:srgbClr val="FF0000"/>
                </a:solidFill>
                <a:effectLst/>
                <a:latin typeface="Arial" panose="020B0604020202020204" pitchFamily="34" charset="0"/>
              </a:rPr>
              <a:t>O</a:t>
            </a:r>
            <a:r>
              <a:rPr lang="en-US" sz="1800" b="1" i="0" dirty="0">
                <a:solidFill>
                  <a:srgbClr val="0000FF"/>
                </a:solidFill>
                <a:effectLst/>
                <a:latin typeface="Arial" panose="020B0604020202020204" pitchFamily="34" charset="0"/>
              </a:rPr>
              <a:t>n </a:t>
            </a:r>
            <a:r>
              <a:rPr lang="en-US" sz="1800" b="1" i="0" dirty="0">
                <a:solidFill>
                  <a:srgbClr val="FF0000"/>
                </a:solidFill>
                <a:effectLst/>
                <a:latin typeface="Arial" panose="020B0604020202020204" pitchFamily="34" charset="0"/>
              </a:rPr>
              <a:t>N</a:t>
            </a:r>
            <a:r>
              <a:rPr lang="en-US" sz="1800" b="1" i="0" dirty="0">
                <a:solidFill>
                  <a:srgbClr val="0000FF"/>
                </a:solidFill>
                <a:effectLst/>
                <a:latin typeface="Arial" panose="020B0604020202020204" pitchFamily="34" charset="0"/>
              </a:rPr>
              <a:t>atural </a:t>
            </a:r>
            <a:r>
              <a:rPr lang="en-US" sz="1800" b="1" i="0" dirty="0">
                <a:solidFill>
                  <a:srgbClr val="FF0000"/>
                </a:solidFill>
                <a:effectLst/>
                <a:latin typeface="Arial" panose="020B0604020202020204" pitchFamily="34" charset="0"/>
              </a:rPr>
              <a:t>S</a:t>
            </a:r>
            <a:r>
              <a:rPr lang="en-US" sz="1800" b="1" i="0" dirty="0">
                <a:solidFill>
                  <a:srgbClr val="0000FF"/>
                </a:solidFill>
                <a:effectLst/>
                <a:latin typeface="Arial" panose="020B0604020202020204" pitchFamily="34" charset="0"/>
              </a:rPr>
              <a:t>ciences,</a:t>
            </a:r>
            <a:br>
              <a:rPr lang="en-US" sz="2000" b="1" i="0" dirty="0">
                <a:solidFill>
                  <a:srgbClr val="000000"/>
                </a:solidFill>
                <a:effectLst/>
                <a:latin typeface="Times New Roman" panose="02020603050405020304" pitchFamily="18" charset="0"/>
              </a:rPr>
            </a:br>
            <a:r>
              <a:rPr lang="en-US" sz="1800" b="1" i="0" dirty="0">
                <a:solidFill>
                  <a:srgbClr val="FF0000"/>
                </a:solidFill>
                <a:effectLst/>
                <a:latin typeface="Arial" panose="020B0604020202020204" pitchFamily="34" charset="0"/>
              </a:rPr>
              <a:t>M</a:t>
            </a:r>
            <a:r>
              <a:rPr lang="en-US" sz="1800" b="1" i="0" dirty="0">
                <a:solidFill>
                  <a:srgbClr val="0000FF"/>
                </a:solidFill>
                <a:effectLst/>
                <a:latin typeface="Arial" panose="020B0604020202020204" pitchFamily="34" charset="0"/>
              </a:rPr>
              <a:t>athematics, </a:t>
            </a:r>
            <a:r>
              <a:rPr lang="en-US" sz="1800" b="1" i="0" dirty="0">
                <a:solidFill>
                  <a:srgbClr val="FF0000"/>
                </a:solidFill>
                <a:effectLst/>
                <a:latin typeface="Arial" panose="020B0604020202020204" pitchFamily="34" charset="0"/>
              </a:rPr>
              <a:t>A</a:t>
            </a:r>
            <a:r>
              <a:rPr lang="en-US" sz="1800" b="1" i="0" dirty="0">
                <a:solidFill>
                  <a:srgbClr val="0000FF"/>
                </a:solidFill>
                <a:effectLst/>
                <a:latin typeface="Arial" panose="020B0604020202020204" pitchFamily="34" charset="0"/>
              </a:rPr>
              <a:t>pplications, </a:t>
            </a:r>
            <a:r>
              <a:rPr lang="en-US" sz="1800" b="1" i="0" dirty="0">
                <a:solidFill>
                  <a:srgbClr val="FF0000"/>
                </a:solidFill>
                <a:effectLst/>
                <a:latin typeface="Arial" panose="020B0604020202020204" pitchFamily="34" charset="0"/>
              </a:rPr>
              <a:t>R</a:t>
            </a:r>
            <a:r>
              <a:rPr lang="en-US" sz="1800" b="1" i="0" dirty="0">
                <a:solidFill>
                  <a:srgbClr val="0000FF"/>
                </a:solidFill>
                <a:effectLst/>
                <a:latin typeface="Arial" panose="020B0604020202020204" pitchFamily="34" charset="0"/>
              </a:rPr>
              <a:t>esearch, and </a:t>
            </a:r>
            <a:r>
              <a:rPr lang="en-US" sz="1800" b="1" i="0" dirty="0">
                <a:solidFill>
                  <a:srgbClr val="FF0000"/>
                </a:solidFill>
                <a:effectLst/>
                <a:latin typeface="Arial" panose="020B0604020202020204" pitchFamily="34" charset="0"/>
              </a:rPr>
              <a:t>T</a:t>
            </a:r>
            <a:r>
              <a:rPr lang="en-US" sz="1800" b="1" i="0" dirty="0">
                <a:solidFill>
                  <a:srgbClr val="0000FF"/>
                </a:solidFill>
                <a:effectLst/>
                <a:latin typeface="Arial" panose="020B0604020202020204" pitchFamily="34" charset="0"/>
              </a:rPr>
              <a:t>echnology</a:t>
            </a:r>
            <a:br>
              <a:rPr lang="en-US" sz="2000" b="1" i="0" dirty="0">
                <a:solidFill>
                  <a:srgbClr val="000000"/>
                </a:solidFill>
                <a:effectLst/>
                <a:latin typeface="Times New Roman" panose="02020603050405020304" pitchFamily="18" charset="0"/>
              </a:rPr>
            </a:br>
            <a:r>
              <a:rPr lang="en-US" sz="1800" b="1" i="0" dirty="0">
                <a:solidFill>
                  <a:srgbClr val="FF0000"/>
                </a:solidFill>
                <a:effectLst/>
                <a:latin typeface="Arial" panose="020B0604020202020204" pitchFamily="34" charset="0"/>
              </a:rPr>
              <a:t>( ICON SMART  2022 )</a:t>
            </a:r>
            <a:endParaRPr lang="en-ID" sz="2000" dirty="0">
              <a:latin typeface="Arial Rounded MT Bold" panose="020F0704030504030204" pitchFamily="34" charset="0"/>
            </a:endParaRPr>
          </a:p>
        </p:txBody>
      </p:sp>
      <p:pic>
        <p:nvPicPr>
          <p:cNvPr id="9" name="Picture 8">
            <a:extLst>
              <a:ext uri="{FF2B5EF4-FFF2-40B4-BE49-F238E27FC236}">
                <a16:creationId xmlns:a16="http://schemas.microsoft.com/office/drawing/2014/main" id="{3172C2BE-776A-4AF0-BED9-0BBE74BCBFF1}"/>
              </a:ext>
            </a:extLst>
          </p:cNvPr>
          <p:cNvPicPr>
            <a:picLocks noChangeAspect="1"/>
          </p:cNvPicPr>
          <p:nvPr/>
        </p:nvPicPr>
        <p:blipFill rotWithShape="1">
          <a:blip r:embed="rId2"/>
          <a:srcRect t="16555" r="88429" b="63435"/>
          <a:stretch/>
        </p:blipFill>
        <p:spPr>
          <a:xfrm>
            <a:off x="1240972" y="5289657"/>
            <a:ext cx="1410789" cy="1371600"/>
          </a:xfrm>
          <a:prstGeom prst="rect">
            <a:avLst/>
          </a:prstGeom>
        </p:spPr>
      </p:pic>
      <p:pic>
        <p:nvPicPr>
          <p:cNvPr id="11" name="Picture 10">
            <a:extLst>
              <a:ext uri="{FF2B5EF4-FFF2-40B4-BE49-F238E27FC236}">
                <a16:creationId xmlns:a16="http://schemas.microsoft.com/office/drawing/2014/main" id="{93B6ABE6-0F16-4A8B-B311-F5C0ED02B234}"/>
              </a:ext>
            </a:extLst>
          </p:cNvPr>
          <p:cNvPicPr>
            <a:picLocks noChangeAspect="1"/>
          </p:cNvPicPr>
          <p:nvPr/>
        </p:nvPicPr>
        <p:blipFill rotWithShape="1">
          <a:blip r:embed="rId3"/>
          <a:srcRect l="59143" t="19413" r="19321" b="66485"/>
          <a:stretch/>
        </p:blipFill>
        <p:spPr>
          <a:xfrm>
            <a:off x="9221507" y="5381897"/>
            <a:ext cx="2970493" cy="1093615"/>
          </a:xfrm>
          <a:prstGeom prst="rect">
            <a:avLst/>
          </a:prstGeom>
        </p:spPr>
      </p:pic>
      <p:pic>
        <p:nvPicPr>
          <p:cNvPr id="1026" name="Picture 2" descr="Download Center - Universitas Airlangga Official Website">
            <a:extLst>
              <a:ext uri="{FF2B5EF4-FFF2-40B4-BE49-F238E27FC236}">
                <a16:creationId xmlns:a16="http://schemas.microsoft.com/office/drawing/2014/main" id="{A3AD0BEC-8612-4957-AB05-A0AE40056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361" y="32657"/>
            <a:ext cx="1589313" cy="1589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laman Download">
            <a:extLst>
              <a:ext uri="{FF2B5EF4-FFF2-40B4-BE49-F238E27FC236}">
                <a16:creationId xmlns:a16="http://schemas.microsoft.com/office/drawing/2014/main" id="{94371D00-416D-47E1-8316-AA56E862A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594"/>
            <a:ext cx="1580198" cy="1601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nyoal Mutu, Ini Syarat Ekspor dan Industri Serai Wangi - Orbit Digital">
            <a:extLst>
              <a:ext uri="{FF2B5EF4-FFF2-40B4-BE49-F238E27FC236}">
                <a16:creationId xmlns:a16="http://schemas.microsoft.com/office/drawing/2014/main" id="{ECCE7D53-9B9C-4BBA-A291-6AA289BCA1B3}"/>
              </a:ext>
            </a:extLst>
          </p:cNvPr>
          <p:cNvPicPr>
            <a:picLocks noChangeAspect="1" noChangeArrowheads="1"/>
          </p:cNvPicPr>
          <p:nvPr/>
        </p:nvPicPr>
        <p:blipFill>
          <a:blip r:embed="rId6">
            <a:alphaModFix amt="50000"/>
            <a:extLst>
              <a:ext uri="{BEBA8EAE-BF5A-486C-A8C5-ECC9F3942E4B}">
                <a14:imgProps xmlns:a14="http://schemas.microsoft.com/office/drawing/2010/main">
                  <a14:imgLayer r:embed="rId7">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12991"/>
            <a:ext cx="5120641" cy="68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8194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57F8-0403-4250-A13B-CED0CADD83A0}"/>
              </a:ext>
            </a:extLst>
          </p:cNvPr>
          <p:cNvSpPr>
            <a:spLocks noGrp="1"/>
          </p:cNvSpPr>
          <p:nvPr>
            <p:ph idx="1"/>
          </p:nvPr>
        </p:nvSpPr>
        <p:spPr>
          <a:xfrm>
            <a:off x="838200" y="696036"/>
            <a:ext cx="10515600" cy="5480927"/>
          </a:xfrm>
        </p:spPr>
        <p:txBody>
          <a:bodyPr>
            <a:normAutofit fontScale="92500"/>
          </a:bodyPr>
          <a:lstStyle/>
          <a:p>
            <a:pPr algn="just"/>
            <a:r>
              <a:rPr lang="en-US" sz="2200" dirty="0">
                <a:latin typeface="Adobe Devanagari" panose="02040503050201020203" pitchFamily="18" charset="0"/>
                <a:cs typeface="Adobe Devanagari" panose="02040503050201020203" pitchFamily="18" charset="0"/>
              </a:rPr>
              <a:t>All there were analyzed using GCMS, the result is there all three contains </a:t>
            </a:r>
            <a:r>
              <a:rPr lang="en-US" sz="2200" dirty="0" err="1">
                <a:latin typeface="Adobe Devanagari" panose="02040503050201020203" pitchFamily="18" charset="0"/>
                <a:cs typeface="Adobe Devanagari" panose="02040503050201020203" pitchFamily="18" charset="0"/>
              </a:rPr>
              <a:t>elemol</a:t>
            </a:r>
            <a:r>
              <a:rPr lang="en-US" sz="2200" dirty="0">
                <a:latin typeface="Adobe Devanagari" panose="02040503050201020203" pitchFamily="18" charset="0"/>
                <a:cs typeface="Adobe Devanagari" panose="02040503050201020203" pitchFamily="18" charset="0"/>
              </a:rPr>
              <a:t>. </a:t>
            </a:r>
            <a:r>
              <a:rPr lang="en-US" sz="2200" dirty="0" err="1">
                <a:latin typeface="Adobe Devanagari" panose="02040503050201020203" pitchFamily="18" charset="0"/>
                <a:cs typeface="Adobe Devanagari" panose="02040503050201020203" pitchFamily="18" charset="0"/>
              </a:rPr>
              <a:t>elemol</a:t>
            </a:r>
            <a:r>
              <a:rPr lang="en-US" sz="2200" dirty="0">
                <a:latin typeface="Adobe Devanagari" panose="02040503050201020203" pitchFamily="18" charset="0"/>
                <a:cs typeface="Adobe Devanagari" panose="02040503050201020203" pitchFamily="18" charset="0"/>
              </a:rPr>
              <a:t> as a major oil constituent in both of the Citronella grass </a:t>
            </a:r>
            <a:r>
              <a:rPr lang="en-US" sz="2200" dirty="0" err="1">
                <a:latin typeface="Adobe Devanagari" panose="02040503050201020203" pitchFamily="18" charset="0"/>
                <a:cs typeface="Adobe Devanagari" panose="02040503050201020203" pitchFamily="18" charset="0"/>
              </a:rPr>
              <a:t>species.Elemol</a:t>
            </a:r>
            <a:r>
              <a:rPr lang="en-US" sz="2200" dirty="0">
                <a:latin typeface="Adobe Devanagari" panose="02040503050201020203" pitchFamily="18" charset="0"/>
                <a:cs typeface="Adobe Devanagari" panose="02040503050201020203" pitchFamily="18" charset="0"/>
              </a:rPr>
              <a:t>, a major constituent of the essential oil of Osage orange (</a:t>
            </a:r>
            <a:r>
              <a:rPr lang="en-US" sz="2200" dirty="0" err="1">
                <a:latin typeface="Adobe Devanagari" panose="02040503050201020203" pitchFamily="18" charset="0"/>
                <a:cs typeface="Adobe Devanagari" panose="02040503050201020203" pitchFamily="18" charset="0"/>
              </a:rPr>
              <a:t>Moraceae</a:t>
            </a:r>
            <a:r>
              <a:rPr lang="en-US" sz="2200" dirty="0">
                <a:latin typeface="Adobe Devanagari" panose="02040503050201020203" pitchFamily="18" charset="0"/>
                <a:cs typeface="Adobe Devanagari" panose="02040503050201020203" pitchFamily="18" charset="0"/>
              </a:rPr>
              <a:t>), have been shown by </a:t>
            </a:r>
            <a:r>
              <a:rPr lang="en-US" sz="2200" dirty="0" err="1">
                <a:latin typeface="Adobe Devanagari" panose="02040503050201020203" pitchFamily="18" charset="0"/>
                <a:cs typeface="Adobe Devanagari" panose="02040503050201020203" pitchFamily="18" charset="0"/>
              </a:rPr>
              <a:t>Paluch</a:t>
            </a:r>
            <a:r>
              <a:rPr lang="en-US" sz="2200" dirty="0">
                <a:latin typeface="Adobe Devanagari" panose="02040503050201020203" pitchFamily="18" charset="0"/>
                <a:cs typeface="Adobe Devanagari" panose="02040503050201020203" pitchFamily="18" charset="0"/>
              </a:rPr>
              <a:t> </a:t>
            </a:r>
            <a:r>
              <a:rPr lang="en-US" sz="2200" i="1" dirty="0">
                <a:latin typeface="Adobe Devanagari" panose="02040503050201020203" pitchFamily="18" charset="0"/>
                <a:cs typeface="Adobe Devanagari" panose="02040503050201020203" pitchFamily="18" charset="0"/>
              </a:rPr>
              <a:t>et al. </a:t>
            </a:r>
            <a:r>
              <a:rPr lang="en-US" sz="2200" dirty="0">
                <a:latin typeface="Adobe Devanagari" panose="02040503050201020203" pitchFamily="18" charset="0"/>
                <a:cs typeface="Adobe Devanagari" panose="02040503050201020203" pitchFamily="18" charset="0"/>
              </a:rPr>
              <a:t>(2009) to </a:t>
            </a:r>
            <a:r>
              <a:rPr lang="en-US" sz="2200" dirty="0" err="1">
                <a:latin typeface="Adobe Devanagari" panose="02040503050201020203" pitchFamily="18" charset="0"/>
                <a:cs typeface="Adobe Devanagari" panose="02040503050201020203" pitchFamily="18" charset="0"/>
              </a:rPr>
              <a:t>repell</a:t>
            </a:r>
            <a:r>
              <a:rPr lang="en-US" sz="2200" dirty="0">
                <a:latin typeface="Adobe Devanagari" panose="02040503050201020203" pitchFamily="18" charset="0"/>
                <a:cs typeface="Adobe Devanagari" panose="02040503050201020203" pitchFamily="18" charset="0"/>
              </a:rPr>
              <a:t> the yellow fever mosquito, Aedes aegypti (L.)</a:t>
            </a:r>
          </a:p>
          <a:p>
            <a:pPr algn="just"/>
            <a:r>
              <a:rPr lang="en-GB" sz="2200" dirty="0">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In the three organs </a:t>
            </a:r>
            <a:r>
              <a:rPr lang="en-GB" sz="2200" dirty="0" err="1">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alanyzed</a:t>
            </a:r>
            <a:r>
              <a:rPr lang="en-GB" sz="2200" dirty="0">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 in highest secondary metabolite in each organ was </a:t>
            </a:r>
            <a:r>
              <a:rPr lang="en-GB" sz="2200" dirty="0" err="1">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elemol</a:t>
            </a:r>
            <a:r>
              <a:rPr lang="en-GB" sz="2200" dirty="0">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 The </a:t>
            </a:r>
            <a:r>
              <a:rPr lang="en-GB" sz="2200" dirty="0" err="1">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elemol</a:t>
            </a:r>
            <a:r>
              <a:rPr lang="en-GB" sz="2200" dirty="0">
                <a:solidFill>
                  <a:srgbClr val="000000"/>
                </a:solidFill>
                <a:effectLst/>
                <a:latin typeface="Adobe Devanagari" panose="02040503050201020203" pitchFamily="18" charset="0"/>
                <a:ea typeface="Times New Roman" panose="02020603050405020304" pitchFamily="18" charset="0"/>
                <a:cs typeface="Adobe Devanagari" panose="02040503050201020203" pitchFamily="18" charset="0"/>
              </a:rPr>
              <a:t> content in the stems has the highest content compared to the leaves and roots. This shows that the efficacy of stem if used will be more efficacious when compared to the leaves and roots. </a:t>
            </a:r>
          </a:p>
          <a:p>
            <a:pPr algn="just"/>
            <a:r>
              <a:rPr lang="en-US" sz="2200" dirty="0">
                <a:latin typeface="Adobe Devanagari" panose="02040503050201020203" pitchFamily="18" charset="0"/>
                <a:cs typeface="Adobe Devanagari" panose="02040503050201020203" pitchFamily="18" charset="0"/>
              </a:rPr>
              <a:t>The essential oil inhibited the growth of A. </a:t>
            </a:r>
            <a:r>
              <a:rPr lang="en-US" sz="2200" dirty="0" err="1">
                <a:latin typeface="Adobe Devanagari" panose="02040503050201020203" pitchFamily="18" charset="0"/>
                <a:cs typeface="Adobe Devanagari" panose="02040503050201020203" pitchFamily="18" charset="0"/>
              </a:rPr>
              <a:t>niger</a:t>
            </a:r>
            <a:r>
              <a:rPr lang="en-US" sz="2200" dirty="0">
                <a:latin typeface="Adobe Devanagari" panose="02040503050201020203" pitchFamily="18" charset="0"/>
                <a:cs typeface="Adobe Devanagari" panose="02040503050201020203" pitchFamily="18" charset="0"/>
              </a:rPr>
              <a:t> at higher concentration (400 mg/L) (</a:t>
            </a:r>
            <a:r>
              <a:rPr lang="en-US" sz="2200" dirty="0" err="1">
                <a:latin typeface="Adobe Devanagari" panose="02040503050201020203" pitchFamily="18" charset="0"/>
                <a:cs typeface="Adobe Devanagari" panose="02040503050201020203" pitchFamily="18" charset="0"/>
              </a:rPr>
              <a:t>Billerbeck</a:t>
            </a:r>
            <a:r>
              <a:rPr lang="en-US" sz="2200" dirty="0">
                <a:latin typeface="Adobe Devanagari" panose="02040503050201020203" pitchFamily="18" charset="0"/>
                <a:cs typeface="Adobe Devanagari" panose="02040503050201020203" pitchFamily="18" charset="0"/>
              </a:rPr>
              <a:t>, 2001), whereas it showed inhibition at much lower concentration (4 mg/ml) against P. putida  (Oussalah,2006).</a:t>
            </a:r>
          </a:p>
          <a:p>
            <a:pPr algn="just"/>
            <a:r>
              <a:rPr lang="en-US" sz="2200" dirty="0">
                <a:latin typeface="Adobe Devanagari" panose="02040503050201020203" pitchFamily="18" charset="0"/>
                <a:cs typeface="Adobe Devanagari" panose="02040503050201020203" pitchFamily="18" charset="0"/>
              </a:rPr>
              <a:t>Secondary metabolites from its biological potential, it can be used as a </a:t>
            </a:r>
            <a:r>
              <a:rPr lang="en-US" sz="2200" dirty="0" err="1">
                <a:latin typeface="Adobe Devanagari" panose="02040503050201020203" pitchFamily="18" charset="0"/>
                <a:cs typeface="Adobe Devanagari" panose="02040503050201020203" pitchFamily="18" charset="0"/>
              </a:rPr>
              <a:t>bioadditive</a:t>
            </a:r>
            <a:r>
              <a:rPr lang="en-US" sz="2200" dirty="0">
                <a:latin typeface="Adobe Devanagari" panose="02040503050201020203" pitchFamily="18" charset="0"/>
                <a:cs typeface="Adobe Devanagari" panose="02040503050201020203" pitchFamily="18" charset="0"/>
              </a:rPr>
              <a:t> (Rizal </a:t>
            </a:r>
            <a:r>
              <a:rPr lang="en-US" sz="2200" i="1" dirty="0">
                <a:latin typeface="Adobe Devanagari" panose="02040503050201020203" pitchFamily="18" charset="0"/>
                <a:cs typeface="Adobe Devanagari" panose="02040503050201020203" pitchFamily="18" charset="0"/>
              </a:rPr>
              <a:t>et al</a:t>
            </a:r>
            <a:r>
              <a:rPr lang="en-US" sz="2200" dirty="0">
                <a:latin typeface="Adobe Devanagari" panose="02040503050201020203" pitchFamily="18" charset="0"/>
                <a:cs typeface="Adobe Devanagari" panose="02040503050201020203" pitchFamily="18" charset="0"/>
              </a:rPr>
              <a:t>., 2017) and its waste can be used to produce biogas, especially methane (</a:t>
            </a:r>
            <a:r>
              <a:rPr lang="en-US" sz="2200" dirty="0" err="1">
                <a:latin typeface="Adobe Devanagari" panose="02040503050201020203" pitchFamily="18" charset="0"/>
                <a:cs typeface="Adobe Devanagari" panose="02040503050201020203" pitchFamily="18" charset="0"/>
              </a:rPr>
              <a:t>Suali</a:t>
            </a:r>
            <a:r>
              <a:rPr lang="en-US" sz="2200" dirty="0">
                <a:latin typeface="Adobe Devanagari" panose="02040503050201020203" pitchFamily="18" charset="0"/>
                <a:cs typeface="Adobe Devanagari" panose="02040503050201020203" pitchFamily="18" charset="0"/>
              </a:rPr>
              <a:t> </a:t>
            </a:r>
            <a:r>
              <a:rPr lang="en-US" sz="2200" i="1" dirty="0">
                <a:latin typeface="Adobe Devanagari" panose="02040503050201020203" pitchFamily="18" charset="0"/>
                <a:cs typeface="Adobe Devanagari" panose="02040503050201020203" pitchFamily="18" charset="0"/>
              </a:rPr>
              <a:t>et al., </a:t>
            </a:r>
            <a:r>
              <a:rPr lang="en-US" sz="2200" dirty="0">
                <a:latin typeface="Adobe Devanagari" panose="02040503050201020203" pitchFamily="18" charset="0"/>
                <a:cs typeface="Adobe Devanagari" panose="02040503050201020203" pitchFamily="18" charset="0"/>
              </a:rPr>
              <a:t>2019). It could be used as an alternative for future mouthwash’s formulations (Cunha </a:t>
            </a:r>
            <a:r>
              <a:rPr lang="en-US" sz="2200" i="1" dirty="0">
                <a:latin typeface="Adobe Devanagari" panose="02040503050201020203" pitchFamily="18" charset="0"/>
                <a:cs typeface="Adobe Devanagari" panose="02040503050201020203" pitchFamily="18" charset="0"/>
              </a:rPr>
              <a:t>et al., </a:t>
            </a:r>
            <a:r>
              <a:rPr lang="en-US" sz="2200" dirty="0">
                <a:latin typeface="Adobe Devanagari" panose="02040503050201020203" pitchFamily="18" charset="0"/>
                <a:cs typeface="Adobe Devanagari" panose="02040503050201020203" pitchFamily="18" charset="0"/>
              </a:rPr>
              <a:t>2020)</a:t>
            </a:r>
          </a:p>
          <a:p>
            <a:pPr algn="just"/>
            <a:endParaRPr lang="en-GB" sz="2400" dirty="0">
              <a:solidFill>
                <a:srgbClr val="000000"/>
              </a:solidFill>
              <a:latin typeface="Arial Rounded MT Bold" panose="020F0704030504030204" pitchFamily="34" charset="0"/>
            </a:endParaRPr>
          </a:p>
          <a:p>
            <a:pPr algn="just"/>
            <a:endParaRPr lang="en-GB" sz="2400" dirty="0">
              <a:solidFill>
                <a:srgbClr val="000000"/>
              </a:solidFill>
              <a:effectLst/>
              <a:latin typeface="Arial Rounded MT Bold" panose="020F0704030504030204" pitchFamily="34" charset="0"/>
              <a:ea typeface="Times New Roman" panose="02020603050405020304" pitchFamily="18" charset="0"/>
            </a:endParaRPr>
          </a:p>
          <a:p>
            <a:pPr marL="0" indent="0" algn="just">
              <a:buNone/>
            </a:pPr>
            <a:br>
              <a:rPr lang="en-ID" sz="2800" dirty="0">
                <a:effectLst/>
                <a:latin typeface="Arial Rounded MT Bold" panose="020F0704030504030204" pitchFamily="34" charset="0"/>
                <a:ea typeface="Times New Roman" panose="02020603050405020304" pitchFamily="18" charset="0"/>
              </a:rPr>
            </a:br>
            <a:endParaRPr lang="en-US" dirty="0">
              <a:latin typeface="Arial Rounded MT Bold" panose="020F0704030504030204" pitchFamily="34" charset="0"/>
            </a:endParaRPr>
          </a:p>
          <a:p>
            <a:endParaRPr lang="en-ID" dirty="0"/>
          </a:p>
        </p:txBody>
      </p:sp>
    </p:spTree>
    <p:extLst>
      <p:ext uri="{BB962C8B-B14F-4D97-AF65-F5344CB8AC3E}">
        <p14:creationId xmlns:p14="http://schemas.microsoft.com/office/powerpoint/2010/main" val="421223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A2DDC0-123A-4109-ABEB-349D674F3E27}"/>
              </a:ext>
            </a:extLst>
          </p:cNvPr>
          <p:cNvGraphicFramePr>
            <a:graphicFrameLocks noGrp="1"/>
          </p:cNvGraphicFramePr>
          <p:nvPr>
            <p:ph idx="1"/>
            <p:extLst>
              <p:ext uri="{D42A27DB-BD31-4B8C-83A1-F6EECF244321}">
                <p14:modId xmlns:p14="http://schemas.microsoft.com/office/powerpoint/2010/main" val="4104525554"/>
              </p:ext>
            </p:extLst>
          </p:nvPr>
        </p:nvGraphicFramePr>
        <p:xfrm>
          <a:off x="365761" y="300447"/>
          <a:ext cx="10785816" cy="6400801"/>
        </p:xfrm>
        <a:graphic>
          <a:graphicData uri="http://schemas.openxmlformats.org/drawingml/2006/table">
            <a:tbl>
              <a:tblPr firstRow="1" firstCol="1" lastRow="1" lastCol="1" bandRow="1" bandCol="1">
                <a:tableStyleId>{5940675A-B579-460E-94D1-54222C63F5DA}</a:tableStyleId>
              </a:tblPr>
              <a:tblGrid>
                <a:gridCol w="481997">
                  <a:extLst>
                    <a:ext uri="{9D8B030D-6E8A-4147-A177-3AD203B41FA5}">
                      <a16:colId xmlns:a16="http://schemas.microsoft.com/office/drawing/2014/main" val="889934552"/>
                    </a:ext>
                  </a:extLst>
                </a:gridCol>
                <a:gridCol w="975003">
                  <a:extLst>
                    <a:ext uri="{9D8B030D-6E8A-4147-A177-3AD203B41FA5}">
                      <a16:colId xmlns:a16="http://schemas.microsoft.com/office/drawing/2014/main" val="3138772"/>
                    </a:ext>
                  </a:extLst>
                </a:gridCol>
                <a:gridCol w="1174409">
                  <a:extLst>
                    <a:ext uri="{9D8B030D-6E8A-4147-A177-3AD203B41FA5}">
                      <a16:colId xmlns:a16="http://schemas.microsoft.com/office/drawing/2014/main" val="434806077"/>
                    </a:ext>
                  </a:extLst>
                </a:gridCol>
                <a:gridCol w="780493">
                  <a:extLst>
                    <a:ext uri="{9D8B030D-6E8A-4147-A177-3AD203B41FA5}">
                      <a16:colId xmlns:a16="http://schemas.microsoft.com/office/drawing/2014/main" val="1748956086"/>
                    </a:ext>
                  </a:extLst>
                </a:gridCol>
                <a:gridCol w="438785">
                  <a:extLst>
                    <a:ext uri="{9D8B030D-6E8A-4147-A177-3AD203B41FA5}">
                      <a16:colId xmlns:a16="http://schemas.microsoft.com/office/drawing/2014/main" val="397612626"/>
                    </a:ext>
                  </a:extLst>
                </a:gridCol>
                <a:gridCol w="6935129">
                  <a:extLst>
                    <a:ext uri="{9D8B030D-6E8A-4147-A177-3AD203B41FA5}">
                      <a16:colId xmlns:a16="http://schemas.microsoft.com/office/drawing/2014/main" val="1095091700"/>
                    </a:ext>
                  </a:extLst>
                </a:gridCol>
              </a:tblGrid>
              <a:tr h="148335">
                <a:tc>
                  <a:txBody>
                    <a:bodyPr/>
                    <a:lstStyle/>
                    <a:p>
                      <a:pPr marR="16510" algn="r">
                        <a:lnSpc>
                          <a:spcPts val="665"/>
                        </a:lnSpc>
                      </a:pPr>
                      <a:r>
                        <a:rPr lang="en-US" sz="700">
                          <a:effectLst/>
                        </a:rPr>
                        <a:t>Peak#</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3970" algn="r">
                        <a:lnSpc>
                          <a:spcPts val="665"/>
                        </a:lnSpc>
                      </a:pPr>
                      <a:r>
                        <a:rPr lang="en-US" sz="700">
                          <a:effectLst/>
                        </a:rPr>
                        <a:t>R.Time</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3970" algn="r">
                        <a:lnSpc>
                          <a:spcPts val="665"/>
                        </a:lnSpc>
                      </a:pPr>
                      <a:r>
                        <a:rPr lang="en-US" sz="700">
                          <a:effectLst/>
                        </a:rPr>
                        <a:t>Area</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2065" algn="r">
                        <a:lnSpc>
                          <a:spcPts val="665"/>
                        </a:lnSpc>
                      </a:pPr>
                      <a:r>
                        <a:rPr lang="en-US" sz="700">
                          <a:effectLst/>
                        </a:rPr>
                        <a:t>Area%</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5240" algn="r">
                        <a:lnSpc>
                          <a:spcPts val="665"/>
                        </a:lnSpc>
                      </a:pPr>
                      <a:r>
                        <a:rPr lang="en-US" sz="700">
                          <a:effectLst/>
                        </a:rPr>
                        <a:t>Height</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1590" marR="16510" algn="l">
                        <a:lnSpc>
                          <a:spcPts val="665"/>
                        </a:lnSpc>
                        <a:spcAft>
                          <a:spcPts val="0"/>
                        </a:spcAft>
                      </a:pPr>
                      <a:r>
                        <a:rPr lang="en-US" sz="700">
                          <a:effectLst/>
                        </a:rPr>
                        <a:t>Name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440729608"/>
                  </a:ext>
                </a:extLst>
              </a:tr>
              <a:tr h="148335">
                <a:tc>
                  <a:txBody>
                    <a:bodyPr/>
                    <a:lstStyle/>
                    <a:p>
                      <a:pPr marR="17780" algn="r">
                        <a:lnSpc>
                          <a:spcPts val="665"/>
                        </a:lnSpc>
                      </a:pPr>
                      <a:r>
                        <a:rPr lang="en-US" sz="700">
                          <a:effectLst/>
                        </a:rPr>
                        <a:t>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6.239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12839909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0.28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1535710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Benzyl chloride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16231095"/>
                  </a:ext>
                </a:extLst>
              </a:tr>
              <a:tr h="150274">
                <a:tc>
                  <a:txBody>
                    <a:bodyPr/>
                    <a:lstStyle/>
                    <a:p>
                      <a:pPr marR="17780" algn="r">
                        <a:lnSpc>
                          <a:spcPts val="680"/>
                        </a:lnSpc>
                      </a:pPr>
                      <a:r>
                        <a:rPr lang="en-US" sz="700">
                          <a:effectLst/>
                        </a:rPr>
                        <a:t>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7.658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12376216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0.27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1802999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Phenol, 2-methoxy-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373346224"/>
                  </a:ext>
                </a:extLst>
              </a:tr>
              <a:tr h="148335">
                <a:tc>
                  <a:txBody>
                    <a:bodyPr/>
                    <a:lstStyle/>
                    <a:p>
                      <a:pPr marR="17780" algn="r">
                        <a:lnSpc>
                          <a:spcPts val="665"/>
                        </a:lnSpc>
                      </a:pPr>
                      <a:r>
                        <a:rPr lang="en-US" sz="700">
                          <a:effectLst/>
                        </a:rPr>
                        <a:t>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11.668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125111700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2.74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6418871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2,3-DIHYDRO-BENZOFURAN</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0944510"/>
                  </a:ext>
                </a:extLst>
              </a:tr>
              <a:tr h="150274">
                <a:tc>
                  <a:txBody>
                    <a:bodyPr/>
                    <a:lstStyle/>
                    <a:p>
                      <a:pPr marR="17780" algn="r">
                        <a:lnSpc>
                          <a:spcPts val="680"/>
                        </a:lnSpc>
                      </a:pPr>
                      <a:r>
                        <a:rPr lang="en-US" sz="700">
                          <a:effectLst/>
                        </a:rPr>
                        <a:t>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13.422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51648715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1.13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6874266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2-Methoxy-4-vinylphenol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90423780"/>
                  </a:ext>
                </a:extLst>
              </a:tr>
              <a:tr h="150274">
                <a:tc>
                  <a:txBody>
                    <a:bodyPr/>
                    <a:lstStyle/>
                    <a:p>
                      <a:pPr marR="17780" algn="r">
                        <a:lnSpc>
                          <a:spcPts val="680"/>
                        </a:lnSpc>
                      </a:pPr>
                      <a:r>
                        <a:rPr lang="en-US" sz="700">
                          <a:effectLst/>
                        </a:rPr>
                        <a:t>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14.391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23351728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0.51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2674771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Phenol, 2,6-dimethoxy-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254353593"/>
                  </a:ext>
                </a:extLst>
              </a:tr>
              <a:tr h="148335">
                <a:tc>
                  <a:txBody>
                    <a:bodyPr/>
                    <a:lstStyle/>
                    <a:p>
                      <a:pPr marR="17780" algn="r">
                        <a:lnSpc>
                          <a:spcPts val="665"/>
                        </a:lnSpc>
                      </a:pPr>
                      <a:r>
                        <a:rPr lang="en-US" sz="700">
                          <a:effectLst/>
                        </a:rPr>
                        <a:t>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17.070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16920620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0.37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1871655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Phenol, 2-methoxy-4-(1-propenyl)-, (E)-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09466182"/>
                  </a:ext>
                </a:extLst>
              </a:tr>
              <a:tr h="150274">
                <a:tc>
                  <a:txBody>
                    <a:bodyPr/>
                    <a:lstStyle/>
                    <a:p>
                      <a:pPr marR="17780" algn="r">
                        <a:lnSpc>
                          <a:spcPts val="680"/>
                        </a:lnSpc>
                      </a:pPr>
                      <a:r>
                        <a:rPr lang="en-US" sz="700">
                          <a:effectLst/>
                        </a:rPr>
                        <a:t>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18.150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233707571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5.13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19829723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Methanamine, N,N-dimethyl-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443252646"/>
                  </a:ext>
                </a:extLst>
              </a:tr>
              <a:tr h="150274">
                <a:tc>
                  <a:txBody>
                    <a:bodyPr/>
                    <a:lstStyle/>
                    <a:p>
                      <a:pPr marR="17780" algn="r">
                        <a:lnSpc>
                          <a:spcPts val="680"/>
                        </a:lnSpc>
                      </a:pPr>
                      <a:r>
                        <a:rPr lang="en-US" sz="700">
                          <a:effectLst/>
                        </a:rPr>
                        <a:t>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18.480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13353465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0.29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1870101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spc="-25">
                          <a:effectLst/>
                        </a:rPr>
                        <a:t>NAPHTHALENE, 1,2,3,4,4A,5,6,8A-OCTAHYDRO-7-METHYL-4-METHYLENE-1-(1-METHYLE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49933027"/>
                  </a:ext>
                </a:extLst>
              </a:tr>
              <a:tr h="148335">
                <a:tc>
                  <a:txBody>
                    <a:bodyPr/>
                    <a:lstStyle/>
                    <a:p>
                      <a:pPr marR="17780" algn="r">
                        <a:lnSpc>
                          <a:spcPts val="665"/>
                        </a:lnSpc>
                      </a:pPr>
                      <a:r>
                        <a:rPr lang="en-US" sz="700">
                          <a:effectLst/>
                        </a:rPr>
                        <a:t>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18.753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60165972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1.32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7025254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Elemol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76730209"/>
                  </a:ext>
                </a:extLst>
              </a:tr>
              <a:tr h="150274">
                <a:tc>
                  <a:txBody>
                    <a:bodyPr/>
                    <a:lstStyle/>
                    <a:p>
                      <a:pPr marR="17780" algn="r">
                        <a:lnSpc>
                          <a:spcPts val="680"/>
                        </a:lnSpc>
                      </a:pPr>
                      <a:r>
                        <a:rPr lang="en-US" sz="700">
                          <a:effectLst/>
                        </a:rPr>
                        <a:t>10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18.971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14150947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0.31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1077792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spathulanol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47112101"/>
                  </a:ext>
                </a:extLst>
              </a:tr>
              <a:tr h="148335">
                <a:tc>
                  <a:txBody>
                    <a:bodyPr/>
                    <a:lstStyle/>
                    <a:p>
                      <a:pPr marR="17780" algn="r">
                        <a:lnSpc>
                          <a:spcPts val="665"/>
                        </a:lnSpc>
                      </a:pPr>
                      <a:r>
                        <a:rPr lang="en-US" sz="700">
                          <a:effectLst/>
                        </a:rPr>
                        <a:t>11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19.842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1090616460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23.92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63453411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Elemol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67371809"/>
                  </a:ext>
                </a:extLst>
              </a:tr>
              <a:tr h="150274">
                <a:tc>
                  <a:txBody>
                    <a:bodyPr/>
                    <a:lstStyle/>
                    <a:p>
                      <a:pPr marR="17780" algn="r">
                        <a:lnSpc>
                          <a:spcPts val="680"/>
                        </a:lnSpc>
                      </a:pPr>
                      <a:r>
                        <a:rPr lang="en-US" sz="700">
                          <a:effectLst/>
                        </a:rPr>
                        <a:t>12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20.079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42195436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0.93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7238649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3',5'-Dimethoxyacetophenone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96513773"/>
                  </a:ext>
                </a:extLst>
              </a:tr>
              <a:tr h="150274">
                <a:tc>
                  <a:txBody>
                    <a:bodyPr/>
                    <a:lstStyle/>
                    <a:p>
                      <a:pPr marR="17780" algn="r">
                        <a:lnSpc>
                          <a:spcPts val="680"/>
                        </a:lnSpc>
                      </a:pPr>
                      <a:r>
                        <a:rPr lang="en-US" sz="700" dirty="0">
                          <a:effectLst/>
                        </a:rPr>
                        <a:t>13</a:t>
                      </a:r>
                      <a:endParaRPr lang="en-ID"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20.266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58979527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1.29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11540858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endo-1-bourbonanol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51123411"/>
                  </a:ext>
                </a:extLst>
              </a:tr>
              <a:tr h="148335">
                <a:tc>
                  <a:txBody>
                    <a:bodyPr/>
                    <a:lstStyle/>
                    <a:p>
                      <a:pPr marR="17780" algn="r">
                        <a:lnSpc>
                          <a:spcPts val="665"/>
                        </a:lnSpc>
                      </a:pPr>
                      <a:r>
                        <a:rPr lang="en-US" sz="700">
                          <a:effectLst/>
                        </a:rPr>
                        <a:t>14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20.906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29524267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0.65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4220638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Phenol, 2,6-dimethoxy-4-(2-propenyl)-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89048662"/>
                  </a:ext>
                </a:extLst>
              </a:tr>
              <a:tr h="150274">
                <a:tc>
                  <a:txBody>
                    <a:bodyPr/>
                    <a:lstStyle/>
                    <a:p>
                      <a:pPr marR="17780" algn="r">
                        <a:lnSpc>
                          <a:spcPts val="680"/>
                        </a:lnSpc>
                      </a:pPr>
                      <a:r>
                        <a:rPr lang="en-US" sz="700">
                          <a:effectLst/>
                        </a:rPr>
                        <a:t>15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21.580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100578054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2.21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13986433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10-epi-.gamma.-eudesmol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59013924"/>
                  </a:ext>
                </a:extLst>
              </a:tr>
              <a:tr h="148335">
                <a:tc>
                  <a:txBody>
                    <a:bodyPr/>
                    <a:lstStyle/>
                    <a:p>
                      <a:pPr marR="17780" algn="r">
                        <a:lnSpc>
                          <a:spcPts val="665"/>
                        </a:lnSpc>
                      </a:pPr>
                      <a:r>
                        <a:rPr lang="en-US" sz="700">
                          <a:effectLst/>
                        </a:rPr>
                        <a:t>16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21.807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75532999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1.66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6591457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1590" marR="16510" algn="l">
                        <a:lnSpc>
                          <a:spcPts val="665"/>
                        </a:lnSpc>
                        <a:spcAft>
                          <a:spcPts val="0"/>
                        </a:spcAft>
                      </a:pPr>
                      <a:r>
                        <a:rPr lang="en-US" sz="700">
                          <a:effectLst/>
                        </a:rPr>
                        <a:t>Torreyol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40773401"/>
                  </a:ext>
                </a:extLst>
              </a:tr>
              <a:tr h="272530">
                <a:tc>
                  <a:txBody>
                    <a:bodyPr/>
                    <a:lstStyle/>
                    <a:p>
                      <a:pPr marR="17780" algn="r">
                        <a:lnSpc>
                          <a:spcPts val="680"/>
                        </a:lnSpc>
                      </a:pPr>
                      <a:r>
                        <a:rPr lang="en-US" sz="700">
                          <a:effectLst/>
                        </a:rPr>
                        <a:t>17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dirty="0">
                          <a:effectLst/>
                        </a:rPr>
                        <a:t>22.289</a:t>
                      </a:r>
                      <a:endParaRPr lang="en-ID"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484747402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10.63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43586224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spc="-20">
                          <a:effectLst/>
                        </a:rPr>
                        <a:t>2-Naphthalenemethanol, 1,2,3,4,4a,5,6,8a-octahydro-.alpha.,.alpha.,4a,8-tetramethyl-, [2R-(2.alpha.,4a.</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93335136"/>
                  </a:ext>
                </a:extLst>
              </a:tr>
              <a:tr h="150274">
                <a:tc>
                  <a:txBody>
                    <a:bodyPr/>
                    <a:lstStyle/>
                    <a:p>
                      <a:pPr marR="17780" algn="r">
                        <a:lnSpc>
                          <a:spcPts val="680"/>
                        </a:lnSpc>
                      </a:pPr>
                      <a:r>
                        <a:rPr lang="en-US" sz="700">
                          <a:effectLst/>
                        </a:rPr>
                        <a:t>18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22.937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142614810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3.13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14774030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1-Hexadecanaminium, N,N,N-trimethyl-, bromide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995859807"/>
                  </a:ext>
                </a:extLst>
              </a:tr>
              <a:tr h="148335">
                <a:tc>
                  <a:txBody>
                    <a:bodyPr/>
                    <a:lstStyle/>
                    <a:p>
                      <a:pPr marR="17780" algn="r">
                        <a:lnSpc>
                          <a:spcPts val="665"/>
                        </a:lnSpc>
                      </a:pPr>
                      <a:r>
                        <a:rPr lang="en-US" sz="700">
                          <a:effectLst/>
                        </a:rPr>
                        <a:t>19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23.261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45190435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0.99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5450550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dirty="0">
                          <a:effectLst/>
                        </a:rPr>
                        <a:t>Phenol, 2,6-dimethoxy-4-(2-propenyl)- (CAS)</a:t>
                      </a:r>
                      <a:endParaRPr lang="en-ID"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5727246"/>
                  </a:ext>
                </a:extLst>
              </a:tr>
              <a:tr h="150274">
                <a:tc>
                  <a:txBody>
                    <a:bodyPr/>
                    <a:lstStyle/>
                    <a:p>
                      <a:pPr marR="17780" algn="r">
                        <a:lnSpc>
                          <a:spcPts val="680"/>
                        </a:lnSpc>
                      </a:pPr>
                      <a:r>
                        <a:rPr lang="en-US" sz="700">
                          <a:effectLst/>
                        </a:rPr>
                        <a:t>20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24.089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30274224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0.66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5233279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1-Cyclohexanone, 2-methyl-2-(3-methyl-2-oxobutyl)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46928617"/>
                  </a:ext>
                </a:extLst>
              </a:tr>
              <a:tr h="150274">
                <a:tc>
                  <a:txBody>
                    <a:bodyPr/>
                    <a:lstStyle/>
                    <a:p>
                      <a:pPr marR="17780" algn="r">
                        <a:lnSpc>
                          <a:spcPts val="680"/>
                        </a:lnSpc>
                      </a:pPr>
                      <a:r>
                        <a:rPr lang="en-US" sz="700">
                          <a:effectLst/>
                        </a:rPr>
                        <a:t>21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24.593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24019709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0.53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1693753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Phenol, 4-(3-hydroxy-1-propenyl)-2-methoxy-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386237690"/>
                  </a:ext>
                </a:extLst>
              </a:tr>
              <a:tr h="148335">
                <a:tc>
                  <a:txBody>
                    <a:bodyPr/>
                    <a:lstStyle/>
                    <a:p>
                      <a:pPr marR="17780" algn="r">
                        <a:lnSpc>
                          <a:spcPts val="665"/>
                        </a:lnSpc>
                      </a:pPr>
                      <a:r>
                        <a:rPr lang="en-US" sz="700">
                          <a:effectLst/>
                        </a:rPr>
                        <a:t>22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24.855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25474673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0.56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3979515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Heptadecanoic acid, ethyl ester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69584733"/>
                  </a:ext>
                </a:extLst>
              </a:tr>
              <a:tr h="150274">
                <a:tc>
                  <a:txBody>
                    <a:bodyPr/>
                    <a:lstStyle/>
                    <a:p>
                      <a:pPr marR="17780" algn="r">
                        <a:lnSpc>
                          <a:spcPts val="680"/>
                        </a:lnSpc>
                      </a:pPr>
                      <a:r>
                        <a:rPr lang="en-US" sz="700">
                          <a:effectLst/>
                        </a:rPr>
                        <a:t>23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25.009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34826529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0.76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4036607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Rosifoliol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02059459"/>
                  </a:ext>
                </a:extLst>
              </a:tr>
              <a:tr h="148335">
                <a:tc>
                  <a:txBody>
                    <a:bodyPr/>
                    <a:lstStyle/>
                    <a:p>
                      <a:pPr marR="17780" algn="r">
                        <a:lnSpc>
                          <a:spcPts val="665"/>
                        </a:lnSpc>
                      </a:pPr>
                      <a:r>
                        <a:rPr lang="en-US" sz="700">
                          <a:effectLst/>
                        </a:rPr>
                        <a:t>24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26.210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507687148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11.13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27085934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Rosifoliol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16109391"/>
                  </a:ext>
                </a:extLst>
              </a:tr>
              <a:tr h="150274">
                <a:tc>
                  <a:txBody>
                    <a:bodyPr/>
                    <a:lstStyle/>
                    <a:p>
                      <a:pPr marR="17780" algn="r">
                        <a:lnSpc>
                          <a:spcPts val="680"/>
                        </a:lnSpc>
                      </a:pPr>
                      <a:r>
                        <a:rPr lang="en-US" sz="700">
                          <a:effectLst/>
                        </a:rPr>
                        <a:t>25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27.002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56246996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1.23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3660930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1-Naphthalenamine, 4-bromo-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57592997"/>
                  </a:ext>
                </a:extLst>
              </a:tr>
              <a:tr h="150274">
                <a:tc>
                  <a:txBody>
                    <a:bodyPr/>
                    <a:lstStyle/>
                    <a:p>
                      <a:pPr marR="17780" algn="r">
                        <a:lnSpc>
                          <a:spcPts val="680"/>
                        </a:lnSpc>
                      </a:pPr>
                      <a:r>
                        <a:rPr lang="en-US" sz="700">
                          <a:effectLst/>
                        </a:rPr>
                        <a:t>26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27.236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61817965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1.36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5053270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6-Isopropenyl-4,8a-dimethyl-1,2,3,5,6,7,8,8a-octahydro-naphthalen-2-ol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1428929"/>
                  </a:ext>
                </a:extLst>
              </a:tr>
              <a:tr h="148335">
                <a:tc>
                  <a:txBody>
                    <a:bodyPr/>
                    <a:lstStyle/>
                    <a:p>
                      <a:pPr marR="17780" algn="r">
                        <a:lnSpc>
                          <a:spcPts val="665"/>
                        </a:lnSpc>
                      </a:pPr>
                      <a:r>
                        <a:rPr lang="en-US" sz="700">
                          <a:effectLst/>
                        </a:rPr>
                        <a:t>27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27.717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125429369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2.75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13659133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spc="-20">
                          <a:effectLst/>
                        </a:rPr>
                        <a:t>Cyclopropanebutanoic </a:t>
                      </a:r>
                      <a:r>
                        <a:rPr lang="en-US" sz="700" spc="-15">
                          <a:effectLst/>
                        </a:rPr>
                        <a:t>acid,</a:t>
                      </a:r>
                      <a:r>
                        <a:rPr lang="en-US" sz="700" spc="80">
                          <a:effectLst/>
                        </a:rPr>
                        <a:t> </a:t>
                      </a:r>
                      <a:r>
                        <a:rPr lang="en-US" sz="700" spc="-20">
                          <a:effectLst/>
                        </a:rPr>
                        <a:t>2-[[2-[[2-[(2-pentylcyclopropyl)methyl]cyclopropyl]methyl]cyclopropyl]m</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8242458"/>
                  </a:ext>
                </a:extLst>
              </a:tr>
              <a:tr h="150274">
                <a:tc>
                  <a:txBody>
                    <a:bodyPr/>
                    <a:lstStyle/>
                    <a:p>
                      <a:pPr marR="17780" algn="r">
                        <a:lnSpc>
                          <a:spcPts val="680"/>
                        </a:lnSpc>
                      </a:pPr>
                      <a:r>
                        <a:rPr lang="en-US" sz="700">
                          <a:effectLst/>
                        </a:rPr>
                        <a:t>28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28.655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13646759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0.30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1071041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2,4,7,14-Tetramethyl-4-vinyl-tricyclo[5.4.3.0(1,8)]tetradecan-6-ol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964511368"/>
                  </a:ext>
                </a:extLst>
              </a:tr>
              <a:tr h="148335">
                <a:tc>
                  <a:txBody>
                    <a:bodyPr/>
                    <a:lstStyle/>
                    <a:p>
                      <a:pPr marR="17780" algn="r">
                        <a:lnSpc>
                          <a:spcPts val="665"/>
                        </a:lnSpc>
                      </a:pPr>
                      <a:r>
                        <a:rPr lang="en-US" sz="700">
                          <a:effectLst/>
                        </a:rPr>
                        <a:t>29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29.144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170442054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3.74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26518320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Hexadecanoic acid, ethyl ester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06699877"/>
                  </a:ext>
                </a:extLst>
              </a:tr>
              <a:tr h="150274">
                <a:tc>
                  <a:txBody>
                    <a:bodyPr/>
                    <a:lstStyle/>
                    <a:p>
                      <a:pPr marR="17780" algn="r">
                        <a:lnSpc>
                          <a:spcPts val="680"/>
                        </a:lnSpc>
                      </a:pPr>
                      <a:r>
                        <a:rPr lang="en-US" sz="700">
                          <a:effectLst/>
                        </a:rPr>
                        <a:t>30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29.743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95243121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2.09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4346944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LONGIFOLENALDEHYDE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9080627"/>
                  </a:ext>
                </a:extLst>
              </a:tr>
              <a:tr h="150274">
                <a:tc>
                  <a:txBody>
                    <a:bodyPr/>
                    <a:lstStyle/>
                    <a:p>
                      <a:pPr marR="17780" algn="r">
                        <a:lnSpc>
                          <a:spcPts val="680"/>
                        </a:lnSpc>
                      </a:pPr>
                      <a:r>
                        <a:rPr lang="en-US" sz="700">
                          <a:effectLst/>
                        </a:rPr>
                        <a:t>31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30.264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21218082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0.47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1471896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4-(2,6,6-Trimethyl-cyclohex-1-enyl)-butyric acid</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929406219"/>
                  </a:ext>
                </a:extLst>
              </a:tr>
              <a:tr h="148335">
                <a:tc>
                  <a:txBody>
                    <a:bodyPr/>
                    <a:lstStyle/>
                    <a:p>
                      <a:pPr marR="17780" algn="r">
                        <a:lnSpc>
                          <a:spcPts val="665"/>
                        </a:lnSpc>
                      </a:pPr>
                      <a:r>
                        <a:rPr lang="en-US" sz="700">
                          <a:effectLst/>
                        </a:rPr>
                        <a:t>32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30.519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32876405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0.72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2984750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2-METHYL-5-(2',6',6'-TRIMETHYL-CYCLOHEX-1'-EN-1'-YL)-PENTAN-2,3-DIOL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76469035"/>
                  </a:ext>
                </a:extLst>
              </a:tr>
              <a:tr h="150274">
                <a:tc>
                  <a:txBody>
                    <a:bodyPr/>
                    <a:lstStyle/>
                    <a:p>
                      <a:pPr marR="17780" algn="r">
                        <a:lnSpc>
                          <a:spcPts val="680"/>
                        </a:lnSpc>
                      </a:pPr>
                      <a:r>
                        <a:rPr lang="en-US" sz="700">
                          <a:effectLst/>
                        </a:rPr>
                        <a:t>33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31.251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141733549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3.11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11026770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2H-Benzocyclohepten-2-one, decahydro-9a-methyl-, trans-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80493040"/>
                  </a:ext>
                </a:extLst>
              </a:tr>
              <a:tr h="148335">
                <a:tc>
                  <a:txBody>
                    <a:bodyPr/>
                    <a:lstStyle/>
                    <a:p>
                      <a:pPr marR="17780" algn="r">
                        <a:lnSpc>
                          <a:spcPts val="665"/>
                        </a:lnSpc>
                      </a:pPr>
                      <a:r>
                        <a:rPr lang="en-US" sz="700">
                          <a:effectLst/>
                        </a:rPr>
                        <a:t>34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31.560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131578848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2.89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20725591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1-Allyl-3-methylcyclohex-2-enol</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51587859"/>
                  </a:ext>
                </a:extLst>
              </a:tr>
              <a:tr h="150274">
                <a:tc>
                  <a:txBody>
                    <a:bodyPr/>
                    <a:lstStyle/>
                    <a:p>
                      <a:pPr marR="17780" algn="r">
                        <a:lnSpc>
                          <a:spcPts val="680"/>
                        </a:lnSpc>
                      </a:pPr>
                      <a:r>
                        <a:rPr lang="en-US" sz="700">
                          <a:effectLst/>
                        </a:rPr>
                        <a:t>35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32.543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351145928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7.70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30915424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Ethyl Oleate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439404372"/>
                  </a:ext>
                </a:extLst>
              </a:tr>
              <a:tr h="150274">
                <a:tc>
                  <a:txBody>
                    <a:bodyPr/>
                    <a:lstStyle/>
                    <a:p>
                      <a:pPr marR="17780" algn="r">
                        <a:lnSpc>
                          <a:spcPts val="680"/>
                        </a:lnSpc>
                      </a:pPr>
                      <a:r>
                        <a:rPr lang="en-US" sz="700">
                          <a:effectLst/>
                        </a:rPr>
                        <a:t>36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32.912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28896799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0.63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6017358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Heptadecanoic acid, ethyl ester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74833099"/>
                  </a:ext>
                </a:extLst>
              </a:tr>
              <a:tr h="148335">
                <a:tc>
                  <a:txBody>
                    <a:bodyPr/>
                    <a:lstStyle/>
                    <a:p>
                      <a:pPr marR="17780" algn="r">
                        <a:lnSpc>
                          <a:spcPts val="665"/>
                        </a:lnSpc>
                      </a:pPr>
                      <a:r>
                        <a:rPr lang="en-US" sz="700">
                          <a:effectLst/>
                        </a:rPr>
                        <a:t>37</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35.272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46824901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1.03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10860091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1-Phenyl-2-propanone</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507432589"/>
                  </a:ext>
                </a:extLst>
              </a:tr>
              <a:tr h="150274">
                <a:tc>
                  <a:txBody>
                    <a:bodyPr/>
                    <a:lstStyle/>
                    <a:p>
                      <a:pPr marR="17780" algn="r">
                        <a:lnSpc>
                          <a:spcPts val="680"/>
                        </a:lnSpc>
                      </a:pPr>
                      <a:r>
                        <a:rPr lang="en-US" sz="700">
                          <a:effectLst/>
                        </a:rPr>
                        <a:t>38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38.596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8047403</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0.18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1163438</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a:effectLst/>
                        </a:rPr>
                        <a:t>Hexadecanoic acid, 2-hydroxy-1-(hydroxymethyl)ethyl ester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99062887"/>
                  </a:ext>
                </a:extLst>
              </a:tr>
              <a:tr h="150274">
                <a:tc>
                  <a:txBody>
                    <a:bodyPr/>
                    <a:lstStyle/>
                    <a:p>
                      <a:pPr marR="17780" algn="r">
                        <a:lnSpc>
                          <a:spcPts val="680"/>
                        </a:lnSpc>
                      </a:pPr>
                      <a:r>
                        <a:rPr lang="en-US" sz="700">
                          <a:effectLst/>
                        </a:rPr>
                        <a:t>39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38.990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9384300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0.21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1536672</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80"/>
                        </a:lnSpc>
                        <a:spcAft>
                          <a:spcPts val="0"/>
                        </a:spcAft>
                      </a:pPr>
                      <a:r>
                        <a:rPr lang="en-US" sz="700" spc="-25">
                          <a:effectLst/>
                        </a:rPr>
                        <a:t>N-(2,6-DIMETHYL-PHENYL)-N-(2-MORPHOLIN-4-YL-2-PHENYL-ACETYL)-2-PHENYL-ACET</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17271177"/>
                  </a:ext>
                </a:extLst>
              </a:tr>
              <a:tr h="148335">
                <a:tc>
                  <a:txBody>
                    <a:bodyPr/>
                    <a:lstStyle/>
                    <a:p>
                      <a:pPr marR="17780" algn="r">
                        <a:lnSpc>
                          <a:spcPts val="665"/>
                        </a:lnSpc>
                      </a:pPr>
                      <a:r>
                        <a:rPr lang="en-US" sz="700">
                          <a:effectLst/>
                        </a:rPr>
                        <a:t>40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39.505</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9636334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0.21</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65"/>
                        </a:lnSpc>
                      </a:pPr>
                      <a:r>
                        <a:rPr lang="en-US" sz="700">
                          <a:effectLst/>
                        </a:rPr>
                        <a:t>2198886</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L="22860" marR="16510" algn="l">
                        <a:lnSpc>
                          <a:spcPts val="665"/>
                        </a:lnSpc>
                        <a:spcAft>
                          <a:spcPts val="0"/>
                        </a:spcAft>
                      </a:pPr>
                      <a:r>
                        <a:rPr lang="en-US" sz="700">
                          <a:effectLst/>
                        </a:rPr>
                        <a:t>Dodecanoic acid, phenylmethyl ester (CAS)</a:t>
                      </a:r>
                      <a:endParaRPr lang="en-ID"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439852006"/>
                  </a:ext>
                </a:extLst>
              </a:tr>
              <a:tr h="150274">
                <a:tc>
                  <a:txBody>
                    <a:bodyPr/>
                    <a:lstStyle/>
                    <a:p>
                      <a:pPr marR="16510" algn="l">
                        <a:lnSpc>
                          <a:spcPts val="680"/>
                        </a:lnSpc>
                      </a:pPr>
                      <a:r>
                        <a:rPr lang="en-US" sz="500">
                          <a:effectLst/>
                        </a:rPr>
                        <a:t> </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l">
                        <a:lnSpc>
                          <a:spcPts val="680"/>
                        </a:lnSpc>
                      </a:pPr>
                      <a:r>
                        <a:rPr lang="en-US" sz="500">
                          <a:effectLst/>
                        </a:rPr>
                        <a:t> </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4560057329</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100.00</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r">
                        <a:lnSpc>
                          <a:spcPts val="680"/>
                        </a:lnSpc>
                      </a:pPr>
                      <a:r>
                        <a:rPr lang="en-US" sz="700">
                          <a:effectLst/>
                        </a:rPr>
                        <a:t>407062994</a:t>
                      </a:r>
                      <a:endParaRPr lang="en-ID" sz="1100">
                        <a:effectLst/>
                        <a:latin typeface="Times New Roman" panose="02020603050405020304" pitchFamily="18" charset="0"/>
                        <a:ea typeface="Times New Roman" panose="02020603050405020304" pitchFamily="18" charset="0"/>
                      </a:endParaRPr>
                    </a:p>
                  </a:txBody>
                  <a:tcPr marL="0" marR="0" marT="0" marB="0"/>
                </a:tc>
                <a:tc>
                  <a:txBody>
                    <a:bodyPr/>
                    <a:lstStyle/>
                    <a:p>
                      <a:pPr marR="16510" algn="l">
                        <a:lnSpc>
                          <a:spcPts val="680"/>
                        </a:lnSpc>
                      </a:pPr>
                      <a:r>
                        <a:rPr lang="en-US" sz="500" dirty="0">
                          <a:effectLst/>
                        </a:rPr>
                        <a:t> </a:t>
                      </a:r>
                      <a:endParaRPr lang="en-ID"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93084755"/>
                  </a:ext>
                </a:extLst>
              </a:tr>
            </a:tbl>
          </a:graphicData>
        </a:graphic>
      </p:graphicFrame>
      <p:sp>
        <p:nvSpPr>
          <p:cNvPr id="5" name="Rectangle 4">
            <a:extLst>
              <a:ext uri="{FF2B5EF4-FFF2-40B4-BE49-F238E27FC236}">
                <a16:creationId xmlns:a16="http://schemas.microsoft.com/office/drawing/2014/main" id="{084622CB-182A-438B-BEA4-EF1B79132814}"/>
              </a:ext>
            </a:extLst>
          </p:cNvPr>
          <p:cNvSpPr/>
          <p:nvPr/>
        </p:nvSpPr>
        <p:spPr>
          <a:xfrm>
            <a:off x="365761" y="1933476"/>
            <a:ext cx="10785816" cy="16981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a:p>
        </p:txBody>
      </p:sp>
      <p:sp>
        <p:nvSpPr>
          <p:cNvPr id="6" name="Rectangle 5">
            <a:extLst>
              <a:ext uri="{FF2B5EF4-FFF2-40B4-BE49-F238E27FC236}">
                <a16:creationId xmlns:a16="http://schemas.microsoft.com/office/drawing/2014/main" id="{47AD4A68-B003-4ECA-B9E7-A75211BBEFB0}"/>
              </a:ext>
            </a:extLst>
          </p:cNvPr>
          <p:cNvSpPr/>
          <p:nvPr/>
        </p:nvSpPr>
        <p:spPr>
          <a:xfrm>
            <a:off x="374468" y="2824027"/>
            <a:ext cx="10785816" cy="16981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dirty="0"/>
          </a:p>
        </p:txBody>
      </p:sp>
      <p:sp>
        <p:nvSpPr>
          <p:cNvPr id="9" name="Rectangle 8">
            <a:extLst>
              <a:ext uri="{FF2B5EF4-FFF2-40B4-BE49-F238E27FC236}">
                <a16:creationId xmlns:a16="http://schemas.microsoft.com/office/drawing/2014/main" id="{8FD87EF5-59C2-4571-AA99-735324472A7D}"/>
              </a:ext>
            </a:extLst>
          </p:cNvPr>
          <p:cNvSpPr/>
          <p:nvPr/>
        </p:nvSpPr>
        <p:spPr>
          <a:xfrm>
            <a:off x="357054" y="5631137"/>
            <a:ext cx="10785816" cy="16981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dirty="0"/>
          </a:p>
        </p:txBody>
      </p:sp>
    </p:spTree>
    <p:extLst>
      <p:ext uri="{BB962C8B-B14F-4D97-AF65-F5344CB8AC3E}">
        <p14:creationId xmlns:p14="http://schemas.microsoft.com/office/powerpoint/2010/main" val="76089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10BF58-A518-4799-9AF9-DAEEA1B25D63}"/>
              </a:ext>
            </a:extLst>
          </p:cNvPr>
          <p:cNvGraphicFramePr>
            <a:graphicFrameLocks noGrp="1"/>
          </p:cNvGraphicFramePr>
          <p:nvPr>
            <p:ph idx="1"/>
            <p:extLst>
              <p:ext uri="{D42A27DB-BD31-4B8C-83A1-F6EECF244321}">
                <p14:modId xmlns:p14="http://schemas.microsoft.com/office/powerpoint/2010/main" val="79529139"/>
              </p:ext>
            </p:extLst>
          </p:nvPr>
        </p:nvGraphicFramePr>
        <p:xfrm>
          <a:off x="483326" y="862149"/>
          <a:ext cx="8229600" cy="4540250"/>
        </p:xfrm>
        <a:graphic>
          <a:graphicData uri="http://schemas.openxmlformats.org/drawingml/2006/table">
            <a:tbl>
              <a:tblPr firstRow="1" firstCol="1" bandRow="1">
                <a:tableStyleId>{9D7B26C5-4107-4FEC-AEDC-1716B250A1EF}</a:tableStyleId>
              </a:tblPr>
              <a:tblGrid>
                <a:gridCol w="2405445">
                  <a:extLst>
                    <a:ext uri="{9D8B030D-6E8A-4147-A177-3AD203B41FA5}">
                      <a16:colId xmlns:a16="http://schemas.microsoft.com/office/drawing/2014/main" val="3189450161"/>
                    </a:ext>
                  </a:extLst>
                </a:gridCol>
                <a:gridCol w="2177342">
                  <a:extLst>
                    <a:ext uri="{9D8B030D-6E8A-4147-A177-3AD203B41FA5}">
                      <a16:colId xmlns:a16="http://schemas.microsoft.com/office/drawing/2014/main" val="3414270037"/>
                    </a:ext>
                  </a:extLst>
                </a:gridCol>
                <a:gridCol w="2177342">
                  <a:extLst>
                    <a:ext uri="{9D8B030D-6E8A-4147-A177-3AD203B41FA5}">
                      <a16:colId xmlns:a16="http://schemas.microsoft.com/office/drawing/2014/main" val="3961798558"/>
                    </a:ext>
                  </a:extLst>
                </a:gridCol>
                <a:gridCol w="1469471">
                  <a:extLst>
                    <a:ext uri="{9D8B030D-6E8A-4147-A177-3AD203B41FA5}">
                      <a16:colId xmlns:a16="http://schemas.microsoft.com/office/drawing/2014/main" val="3692152126"/>
                    </a:ext>
                  </a:extLst>
                </a:gridCol>
              </a:tblGrid>
              <a:tr h="722105">
                <a:tc>
                  <a:txBody>
                    <a:bodyPr/>
                    <a:lstStyle/>
                    <a:p>
                      <a:pPr algn="ctr">
                        <a:lnSpc>
                          <a:spcPct val="150000"/>
                        </a:lnSpc>
                      </a:pPr>
                      <a:r>
                        <a:rPr lang="en-GB" sz="2000" dirty="0">
                          <a:effectLst/>
                        </a:rPr>
                        <a:t> </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dirty="0" err="1">
                          <a:effectLst/>
                        </a:rPr>
                        <a:t>Variabel</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dirty="0">
                          <a:effectLst/>
                        </a:rPr>
                        <a:t>Flavonoid content (g QE/100 g)</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a:effectLst/>
                        </a:rPr>
                        <a:t>Flavonoid levels (%)</a:t>
                      </a:r>
                      <a:endParaRPr lang="en-ID"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5610483"/>
                  </a:ext>
                </a:extLst>
              </a:tr>
              <a:tr h="340680">
                <a:tc rowSpan="3">
                  <a:txBody>
                    <a:bodyPr/>
                    <a:lstStyle/>
                    <a:p>
                      <a:pPr algn="just">
                        <a:lnSpc>
                          <a:spcPct val="150000"/>
                        </a:lnSpc>
                      </a:pPr>
                      <a:r>
                        <a:rPr lang="en-GB" sz="2000" dirty="0">
                          <a:effectLst/>
                        </a:rPr>
                        <a:t>Cymbopogon </a:t>
                      </a:r>
                      <a:r>
                        <a:rPr lang="en-GB" sz="2000" dirty="0" err="1">
                          <a:effectLst/>
                        </a:rPr>
                        <a:t>nardus</a:t>
                      </a:r>
                      <a:endParaRPr lang="en-GB" sz="2000" dirty="0">
                        <a:effectLst/>
                      </a:endParaRPr>
                    </a:p>
                    <a:p>
                      <a:pPr algn="just">
                        <a:lnSpc>
                          <a:spcPct val="150000"/>
                        </a:lnSpc>
                      </a:pPr>
                      <a:r>
                        <a:rPr lang="en-GB" sz="2000" dirty="0">
                          <a:effectLst/>
                          <a:latin typeface="Times New Roman" panose="02020603050405020304" pitchFamily="18" charset="0"/>
                          <a:ea typeface="Times New Roman" panose="02020603050405020304" pitchFamily="18" charset="0"/>
                        </a:rPr>
                        <a:t>(Citronella grass)</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a:effectLst/>
                        </a:rPr>
                        <a:t>Root</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0.0115</a:t>
                      </a:r>
                      <a:r>
                        <a:rPr lang="en-GB" sz="2000" baseline="30000" dirty="0">
                          <a:effectLst/>
                        </a:rPr>
                        <a:t>cd</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1.15</a:t>
                      </a:r>
                      <a:r>
                        <a:rPr lang="en-GB" sz="2000" baseline="30000">
                          <a:effectLst/>
                        </a:rPr>
                        <a:t>cd</a:t>
                      </a:r>
                      <a:endParaRPr lang="en-ID"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4936645"/>
                  </a:ext>
                </a:extLst>
              </a:tr>
              <a:tr h="340680">
                <a:tc vMerge="1">
                  <a:txBody>
                    <a:bodyPr/>
                    <a:lstStyle/>
                    <a:p>
                      <a:endParaRPr lang="en-ID"/>
                    </a:p>
                  </a:txBody>
                  <a:tcPr/>
                </a:tc>
                <a:tc>
                  <a:txBody>
                    <a:bodyPr/>
                    <a:lstStyle/>
                    <a:p>
                      <a:pPr algn="ctr">
                        <a:lnSpc>
                          <a:spcPct val="150000"/>
                        </a:lnSpc>
                      </a:pPr>
                      <a:r>
                        <a:rPr lang="en-GB" sz="2000">
                          <a:effectLst/>
                        </a:rPr>
                        <a:t>Stem</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0.0400</a:t>
                      </a:r>
                      <a:r>
                        <a:rPr lang="en-GB" sz="2000" baseline="30000" dirty="0">
                          <a:effectLst/>
                        </a:rPr>
                        <a:t>a</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4</a:t>
                      </a:r>
                      <a:r>
                        <a:rPr lang="en-GB" sz="2000" baseline="30000">
                          <a:effectLst/>
                        </a:rPr>
                        <a:t>a</a:t>
                      </a:r>
                      <a:endParaRPr lang="en-ID"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86272554"/>
                  </a:ext>
                </a:extLst>
              </a:tr>
              <a:tr h="340680">
                <a:tc vMerge="1">
                  <a:txBody>
                    <a:bodyPr/>
                    <a:lstStyle/>
                    <a:p>
                      <a:endParaRPr lang="en-ID"/>
                    </a:p>
                  </a:txBody>
                  <a:tcPr/>
                </a:tc>
                <a:tc>
                  <a:txBody>
                    <a:bodyPr/>
                    <a:lstStyle/>
                    <a:p>
                      <a:pPr algn="ctr">
                        <a:lnSpc>
                          <a:spcPct val="150000"/>
                        </a:lnSpc>
                      </a:pPr>
                      <a:r>
                        <a:rPr lang="en-GB" sz="2000">
                          <a:effectLst/>
                        </a:rPr>
                        <a:t>Leaf</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0.0081</a:t>
                      </a:r>
                      <a:r>
                        <a:rPr lang="en-GB" sz="2000" baseline="30000" dirty="0">
                          <a:effectLst/>
                        </a:rPr>
                        <a:t>d</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0.8</a:t>
                      </a:r>
                      <a:r>
                        <a:rPr lang="en-GB" sz="2000" baseline="30000" dirty="0">
                          <a:effectLst/>
                        </a:rPr>
                        <a:t>d</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6724836"/>
                  </a:ext>
                </a:extLst>
              </a:tr>
              <a:tr h="340680">
                <a:tc rowSpan="3">
                  <a:txBody>
                    <a:bodyPr/>
                    <a:lstStyle/>
                    <a:p>
                      <a:pPr algn="just">
                        <a:lnSpc>
                          <a:spcPct val="150000"/>
                        </a:lnSpc>
                      </a:pPr>
                      <a:r>
                        <a:rPr lang="en-GB" sz="2000" dirty="0">
                          <a:effectLst/>
                        </a:rPr>
                        <a:t>Cymbopogon </a:t>
                      </a:r>
                      <a:r>
                        <a:rPr lang="en-GB" sz="2000" dirty="0" err="1">
                          <a:effectLst/>
                        </a:rPr>
                        <a:t>citratus</a:t>
                      </a:r>
                      <a:endParaRPr lang="en-GB" sz="2000" dirty="0">
                        <a:effectLst/>
                      </a:endParaRPr>
                    </a:p>
                    <a:p>
                      <a:pPr algn="just">
                        <a:lnSpc>
                          <a:spcPct val="150000"/>
                        </a:lnSpc>
                      </a:pPr>
                      <a:r>
                        <a:rPr lang="en-GB" sz="2000" dirty="0">
                          <a:effectLst/>
                          <a:latin typeface="Times New Roman" panose="02020603050405020304" pitchFamily="18" charset="0"/>
                          <a:ea typeface="Times New Roman" panose="02020603050405020304" pitchFamily="18" charset="0"/>
                        </a:rPr>
                        <a:t>(Lemongrass)</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a:effectLst/>
                        </a:rPr>
                        <a:t>Root</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0.0011</a:t>
                      </a:r>
                      <a:r>
                        <a:rPr lang="en-GB" sz="2000" baseline="30000">
                          <a:effectLst/>
                        </a:rPr>
                        <a:t>ef</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0.11</a:t>
                      </a:r>
                      <a:r>
                        <a:rPr lang="en-GB" sz="2000" baseline="30000" dirty="0">
                          <a:effectLst/>
                        </a:rPr>
                        <a:t>ef</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54151542"/>
                  </a:ext>
                </a:extLst>
              </a:tr>
              <a:tr h="340680">
                <a:tc vMerge="1">
                  <a:txBody>
                    <a:bodyPr/>
                    <a:lstStyle/>
                    <a:p>
                      <a:endParaRPr lang="en-ID"/>
                    </a:p>
                  </a:txBody>
                  <a:tcPr/>
                </a:tc>
                <a:tc>
                  <a:txBody>
                    <a:bodyPr/>
                    <a:lstStyle/>
                    <a:p>
                      <a:pPr algn="ctr">
                        <a:lnSpc>
                          <a:spcPct val="150000"/>
                        </a:lnSpc>
                      </a:pPr>
                      <a:r>
                        <a:rPr lang="en-GB" sz="2000">
                          <a:effectLst/>
                        </a:rPr>
                        <a:t>Stem</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0.2840</a:t>
                      </a:r>
                      <a:r>
                        <a:rPr lang="en-GB" sz="2000" baseline="30000" dirty="0">
                          <a:effectLst/>
                        </a:rPr>
                        <a:t>b</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2.84</a:t>
                      </a:r>
                      <a:r>
                        <a:rPr lang="en-GB" sz="2000" baseline="30000" dirty="0">
                          <a:effectLst/>
                        </a:rPr>
                        <a:t>b</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2864809"/>
                  </a:ext>
                </a:extLst>
              </a:tr>
              <a:tr h="340680">
                <a:tc vMerge="1">
                  <a:txBody>
                    <a:bodyPr/>
                    <a:lstStyle/>
                    <a:p>
                      <a:endParaRPr lang="en-ID"/>
                    </a:p>
                  </a:txBody>
                  <a:tcPr/>
                </a:tc>
                <a:tc>
                  <a:txBody>
                    <a:bodyPr/>
                    <a:lstStyle/>
                    <a:p>
                      <a:pPr algn="ctr">
                        <a:lnSpc>
                          <a:spcPct val="150000"/>
                        </a:lnSpc>
                      </a:pPr>
                      <a:r>
                        <a:rPr lang="en-GB" sz="2000">
                          <a:effectLst/>
                        </a:rPr>
                        <a:t>Leaf</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0.0218</a:t>
                      </a:r>
                      <a:r>
                        <a:rPr lang="en-GB" sz="2000" baseline="30000">
                          <a:effectLst/>
                        </a:rPr>
                        <a:t>bc</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2.18</a:t>
                      </a:r>
                      <a:r>
                        <a:rPr lang="en-GB" sz="2000" baseline="30000" dirty="0">
                          <a:effectLst/>
                        </a:rPr>
                        <a:t>bc</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9504710"/>
                  </a:ext>
                </a:extLst>
              </a:tr>
              <a:tr h="340680">
                <a:tc rowSpan="3">
                  <a:txBody>
                    <a:bodyPr/>
                    <a:lstStyle/>
                    <a:p>
                      <a:pPr algn="just">
                        <a:lnSpc>
                          <a:spcPct val="150000"/>
                        </a:lnSpc>
                      </a:pPr>
                      <a:r>
                        <a:rPr lang="en-GB" sz="2000" dirty="0" err="1">
                          <a:effectLst/>
                        </a:rPr>
                        <a:t>Imperata</a:t>
                      </a:r>
                      <a:r>
                        <a:rPr lang="en-GB" sz="2000" dirty="0">
                          <a:effectLst/>
                        </a:rPr>
                        <a:t> cylindrica</a:t>
                      </a:r>
                    </a:p>
                    <a:p>
                      <a:pPr algn="just">
                        <a:lnSpc>
                          <a:spcPct val="150000"/>
                        </a:lnSpc>
                      </a:pPr>
                      <a:r>
                        <a:rPr lang="en-GB" sz="2000" dirty="0">
                          <a:effectLst/>
                          <a:latin typeface="Times New Roman" panose="02020603050405020304" pitchFamily="18" charset="0"/>
                          <a:ea typeface="Times New Roman" panose="02020603050405020304" pitchFamily="18" charset="0"/>
                        </a:rPr>
                        <a:t>(Reed)</a:t>
                      </a:r>
                      <a:endParaRPr lang="en-ID"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pPr>
                      <a:r>
                        <a:rPr lang="en-GB" sz="2000">
                          <a:effectLst/>
                        </a:rPr>
                        <a:t>Root</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0.0021</a:t>
                      </a:r>
                      <a:r>
                        <a:rPr lang="en-GB" sz="2000" baseline="30000">
                          <a:effectLst/>
                        </a:rPr>
                        <a:t>e</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0.21</a:t>
                      </a:r>
                      <a:r>
                        <a:rPr lang="en-GB" sz="2000" baseline="30000" dirty="0">
                          <a:effectLst/>
                        </a:rPr>
                        <a:t>e</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0063565"/>
                  </a:ext>
                </a:extLst>
              </a:tr>
              <a:tr h="340680">
                <a:tc vMerge="1">
                  <a:txBody>
                    <a:bodyPr/>
                    <a:lstStyle/>
                    <a:p>
                      <a:endParaRPr lang="en-ID"/>
                    </a:p>
                  </a:txBody>
                  <a:tcPr/>
                </a:tc>
                <a:tc>
                  <a:txBody>
                    <a:bodyPr/>
                    <a:lstStyle/>
                    <a:p>
                      <a:pPr algn="ctr">
                        <a:lnSpc>
                          <a:spcPct val="150000"/>
                        </a:lnSpc>
                      </a:pPr>
                      <a:r>
                        <a:rPr lang="en-GB" sz="2000">
                          <a:effectLst/>
                        </a:rPr>
                        <a:t>Stem</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0.0065</a:t>
                      </a:r>
                      <a:r>
                        <a:rPr lang="en-GB" sz="2000" baseline="30000">
                          <a:effectLst/>
                        </a:rPr>
                        <a:t>de</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0.65</a:t>
                      </a:r>
                      <a:r>
                        <a:rPr lang="en-GB" sz="2000" baseline="30000" dirty="0">
                          <a:effectLst/>
                        </a:rPr>
                        <a:t>de</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3980619"/>
                  </a:ext>
                </a:extLst>
              </a:tr>
              <a:tr h="340680">
                <a:tc vMerge="1">
                  <a:txBody>
                    <a:bodyPr/>
                    <a:lstStyle/>
                    <a:p>
                      <a:endParaRPr lang="en-ID"/>
                    </a:p>
                  </a:txBody>
                  <a:tcPr/>
                </a:tc>
                <a:tc>
                  <a:txBody>
                    <a:bodyPr/>
                    <a:lstStyle/>
                    <a:p>
                      <a:pPr algn="ctr">
                        <a:lnSpc>
                          <a:spcPct val="150000"/>
                        </a:lnSpc>
                      </a:pPr>
                      <a:r>
                        <a:rPr lang="en-GB" sz="2000">
                          <a:effectLst/>
                        </a:rPr>
                        <a:t>Leaf</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a:effectLst/>
                        </a:rPr>
                        <a:t>0.0128</a:t>
                      </a:r>
                      <a:r>
                        <a:rPr lang="en-GB" sz="2000" baseline="30000">
                          <a:effectLst/>
                        </a:rPr>
                        <a:t>c</a:t>
                      </a:r>
                      <a:endParaRPr lang="en-ID"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pPr>
                      <a:r>
                        <a:rPr lang="en-GB" sz="2000" dirty="0">
                          <a:effectLst/>
                        </a:rPr>
                        <a:t>1.28</a:t>
                      </a:r>
                      <a:r>
                        <a:rPr lang="en-GB" sz="2000" baseline="30000" dirty="0">
                          <a:effectLst/>
                        </a:rPr>
                        <a:t>c</a:t>
                      </a:r>
                      <a:endParaRPr lang="en-ID"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50132804"/>
                  </a:ext>
                </a:extLst>
              </a:tr>
            </a:tbl>
          </a:graphicData>
        </a:graphic>
      </p:graphicFrame>
      <p:sp>
        <p:nvSpPr>
          <p:cNvPr id="6" name="TextBox 5">
            <a:extLst>
              <a:ext uri="{FF2B5EF4-FFF2-40B4-BE49-F238E27FC236}">
                <a16:creationId xmlns:a16="http://schemas.microsoft.com/office/drawing/2014/main" id="{D40506E3-05AD-4969-9225-E0A83DAF9B94}"/>
              </a:ext>
            </a:extLst>
          </p:cNvPr>
          <p:cNvSpPr txBox="1"/>
          <p:nvPr/>
        </p:nvSpPr>
        <p:spPr>
          <a:xfrm>
            <a:off x="369026" y="357442"/>
            <a:ext cx="6093822" cy="369332"/>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rPr>
              <a:t>Table 2. Level flavonoids total of </a:t>
            </a:r>
            <a:r>
              <a:rPr lang="en-GB" sz="1800" b="1" i="1" dirty="0">
                <a:effectLst/>
                <a:latin typeface="Arial" panose="020B0604020202020204" pitchFamily="34" charset="0"/>
                <a:ea typeface="Times New Roman" panose="02020603050405020304" pitchFamily="18" charset="0"/>
              </a:rPr>
              <a:t>Cymbopogon </a:t>
            </a:r>
            <a:r>
              <a:rPr lang="en-GB" sz="1800" b="1" i="1" dirty="0" err="1">
                <a:effectLst/>
                <a:latin typeface="Arial" panose="020B0604020202020204" pitchFamily="34" charset="0"/>
                <a:ea typeface="Times New Roman" panose="02020603050405020304" pitchFamily="18" charset="0"/>
              </a:rPr>
              <a:t>nardus</a:t>
            </a:r>
            <a:endParaRPr lang="en-ID" dirty="0"/>
          </a:p>
        </p:txBody>
      </p:sp>
      <p:sp>
        <p:nvSpPr>
          <p:cNvPr id="8" name="TextBox 7">
            <a:extLst>
              <a:ext uri="{FF2B5EF4-FFF2-40B4-BE49-F238E27FC236}">
                <a16:creationId xmlns:a16="http://schemas.microsoft.com/office/drawing/2014/main" id="{E57E58BF-88CA-4AE3-92B6-F67F53365CCC}"/>
              </a:ext>
            </a:extLst>
          </p:cNvPr>
          <p:cNvSpPr txBox="1"/>
          <p:nvPr/>
        </p:nvSpPr>
        <p:spPr>
          <a:xfrm>
            <a:off x="483326" y="5472631"/>
            <a:ext cx="8229600" cy="523220"/>
          </a:xfrm>
          <a:prstGeom prst="rect">
            <a:avLst/>
          </a:prstGeom>
          <a:noFill/>
        </p:spPr>
        <p:txBody>
          <a:bodyPr wrap="square">
            <a:spAutoFit/>
          </a:bodyPr>
          <a:lstStyle/>
          <a:p>
            <a:pPr algn="just"/>
            <a:r>
              <a:rPr lang="en-GB" sz="1400" b="1" dirty="0">
                <a:effectLst/>
                <a:latin typeface="Arial" panose="020B0604020202020204" pitchFamily="34" charset="0"/>
                <a:ea typeface="Times New Roman" panose="02020603050405020304" pitchFamily="18" charset="0"/>
              </a:rPr>
              <a:t>Note : </a:t>
            </a:r>
            <a:r>
              <a:rPr lang="en-GB" sz="1400" dirty="0">
                <a:effectLst/>
                <a:latin typeface="Arial" panose="020B0604020202020204" pitchFamily="34" charset="0"/>
                <a:ea typeface="Times New Roman" panose="02020603050405020304" pitchFamily="18" charset="0"/>
              </a:rPr>
              <a:t>The numbers followed by different letters show a significant difference with the DMRT test at 95% confidence level</a:t>
            </a:r>
            <a:endParaRPr lang="en-ID"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016716A-BCE4-4F8E-B05F-C07A57358F57}"/>
              </a:ext>
            </a:extLst>
          </p:cNvPr>
          <p:cNvSpPr txBox="1"/>
          <p:nvPr/>
        </p:nvSpPr>
        <p:spPr>
          <a:xfrm>
            <a:off x="8953500" y="1511300"/>
            <a:ext cx="3149600" cy="3108543"/>
          </a:xfrm>
          <a:prstGeom prst="rect">
            <a:avLst/>
          </a:prstGeom>
          <a:noFill/>
        </p:spPr>
        <p:txBody>
          <a:bodyPr wrap="square" rtlCol="0">
            <a:spAutoFit/>
          </a:bodyPr>
          <a:lstStyle/>
          <a:p>
            <a:r>
              <a:rPr lang="en-US" sz="2800" dirty="0"/>
              <a:t>Level flavonoid in citronella grass stems highest than lemongrass and reed is 4% with content 0,0400 </a:t>
            </a:r>
            <a:r>
              <a:rPr lang="en-GB" sz="2800" dirty="0">
                <a:effectLst/>
              </a:rPr>
              <a:t>g QE/100 g.</a:t>
            </a:r>
            <a:endParaRPr lang="en-ID" sz="2800" dirty="0"/>
          </a:p>
        </p:txBody>
      </p:sp>
    </p:spTree>
    <p:extLst>
      <p:ext uri="{BB962C8B-B14F-4D97-AF65-F5344CB8AC3E}">
        <p14:creationId xmlns:p14="http://schemas.microsoft.com/office/powerpoint/2010/main" val="262849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A7CF-C1C6-4E67-9131-D3065401442C}"/>
              </a:ext>
            </a:extLst>
          </p:cNvPr>
          <p:cNvSpPr>
            <a:spLocks noGrp="1"/>
          </p:cNvSpPr>
          <p:nvPr>
            <p:ph type="title"/>
          </p:nvPr>
        </p:nvSpPr>
        <p:spPr>
          <a:xfrm>
            <a:off x="267425" y="5536951"/>
            <a:ext cx="11657150" cy="952750"/>
          </a:xfrm>
        </p:spPr>
        <p:txBody>
          <a:bodyPr>
            <a:noAutofit/>
          </a:bodyPr>
          <a:lstStyle/>
          <a:p>
            <a:r>
              <a:rPr lang="en-US" sz="2400" dirty="0"/>
              <a:t>Variable composition accounts for the promising insecticidal, fungicidal, herbicidal and antioxidant activities shown by </a:t>
            </a:r>
            <a:r>
              <a:rPr lang="en-US" sz="2400" dirty="0" err="1"/>
              <a:t>falvonoids</a:t>
            </a:r>
            <a:r>
              <a:rPr lang="en-US" sz="2400" dirty="0"/>
              <a:t>. </a:t>
            </a:r>
            <a:endParaRPr lang="en-ID" sz="2400" dirty="0"/>
          </a:p>
        </p:txBody>
      </p:sp>
      <p:graphicFrame>
        <p:nvGraphicFramePr>
          <p:cNvPr id="4" name="Chart 3">
            <a:extLst>
              <a:ext uri="{FF2B5EF4-FFF2-40B4-BE49-F238E27FC236}">
                <a16:creationId xmlns:a16="http://schemas.microsoft.com/office/drawing/2014/main" id="{7EEA0691-94FF-43DF-87B6-7789882F9142}"/>
              </a:ext>
            </a:extLst>
          </p:cNvPr>
          <p:cNvGraphicFramePr/>
          <p:nvPr>
            <p:extLst>
              <p:ext uri="{D42A27DB-BD31-4B8C-83A1-F6EECF244321}">
                <p14:modId xmlns:p14="http://schemas.microsoft.com/office/powerpoint/2010/main" val="1749942645"/>
              </p:ext>
            </p:extLst>
          </p:nvPr>
        </p:nvGraphicFramePr>
        <p:xfrm>
          <a:off x="453389" y="262187"/>
          <a:ext cx="7371262" cy="43751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8154B23-05DC-4139-9817-A8E5F7226225}"/>
              </a:ext>
            </a:extLst>
          </p:cNvPr>
          <p:cNvSpPr txBox="1"/>
          <p:nvPr/>
        </p:nvSpPr>
        <p:spPr>
          <a:xfrm>
            <a:off x="591095" y="4637314"/>
            <a:ext cx="6093822" cy="457754"/>
          </a:xfrm>
          <a:prstGeom prst="rect">
            <a:avLst/>
          </a:prstGeom>
          <a:noFill/>
        </p:spPr>
        <p:txBody>
          <a:bodyPr wrap="square">
            <a:spAutoFit/>
          </a:bodyPr>
          <a:lstStyle/>
          <a:p>
            <a:pPr algn="ctr">
              <a:lnSpc>
                <a:spcPct val="150000"/>
              </a:lnSpc>
            </a:pPr>
            <a:r>
              <a:rPr lang="en-GB" sz="1800" b="1" dirty="0">
                <a:effectLst/>
                <a:latin typeface="Arial" panose="020B0604020202020204" pitchFamily="34" charset="0"/>
                <a:ea typeface="Times New Roman" panose="02020603050405020304" pitchFamily="18" charset="0"/>
              </a:rPr>
              <a:t>Figure 1. Flavonoid Levels Total</a:t>
            </a:r>
            <a:endParaRPr lang="en-ID" sz="20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3FABB92-E369-4C46-90FF-2F1383CA7233}"/>
              </a:ext>
            </a:extLst>
          </p:cNvPr>
          <p:cNvSpPr txBox="1"/>
          <p:nvPr/>
        </p:nvSpPr>
        <p:spPr>
          <a:xfrm>
            <a:off x="7824651" y="170577"/>
            <a:ext cx="4127500" cy="4708981"/>
          </a:xfrm>
          <a:prstGeom prst="rect">
            <a:avLst/>
          </a:prstGeom>
          <a:noFill/>
        </p:spPr>
        <p:txBody>
          <a:bodyPr wrap="square">
            <a:spAutoFit/>
          </a:bodyPr>
          <a:lstStyle/>
          <a:p>
            <a:r>
              <a:rPr lang="en-US" sz="2000" b="0" i="0" dirty="0">
                <a:solidFill>
                  <a:srgbClr val="212121"/>
                </a:solidFill>
                <a:effectLst/>
                <a:latin typeface="Cambria" panose="02040503050406030204" pitchFamily="18" charset="0"/>
              </a:rPr>
              <a:t>Flavonoids are structurally diverse secondary metabolites in plants, with a multitude of functions. These span from functions in regulating plant development, pigmentation, and UV protection, to an array of roles in </a:t>
            </a:r>
            <a:r>
              <a:rPr lang="en-US" sz="2000" b="0" i="0" dirty="0" err="1">
                <a:solidFill>
                  <a:srgbClr val="212121"/>
                </a:solidFill>
                <a:effectLst/>
                <a:latin typeface="Cambria" panose="02040503050406030204" pitchFamily="18" charset="0"/>
              </a:rPr>
              <a:t>defence</a:t>
            </a:r>
            <a:r>
              <a:rPr lang="en-US" sz="2000" b="0" i="0" dirty="0">
                <a:solidFill>
                  <a:srgbClr val="212121"/>
                </a:solidFill>
                <a:effectLst/>
                <a:latin typeface="Cambria" panose="02040503050406030204" pitchFamily="18" charset="0"/>
              </a:rPr>
              <a:t> and </a:t>
            </a:r>
            <a:r>
              <a:rPr lang="en-US" sz="2000" b="0" i="0" dirty="0" err="1">
                <a:solidFill>
                  <a:srgbClr val="212121"/>
                </a:solidFill>
                <a:effectLst/>
                <a:latin typeface="Cambria" panose="02040503050406030204" pitchFamily="18" charset="0"/>
              </a:rPr>
              <a:t>signalling</a:t>
            </a:r>
            <a:r>
              <a:rPr lang="en-US" sz="2000" b="0" i="0" dirty="0">
                <a:solidFill>
                  <a:srgbClr val="212121"/>
                </a:solidFill>
                <a:effectLst/>
                <a:latin typeface="Cambria" panose="02040503050406030204" pitchFamily="18" charset="0"/>
              </a:rPr>
              <a:t> between plants and microorganisms (Shirley </a:t>
            </a:r>
            <a:r>
              <a:rPr lang="en-US" sz="2000" b="0" i="1" dirty="0">
                <a:solidFill>
                  <a:srgbClr val="212121"/>
                </a:solidFill>
                <a:effectLst/>
                <a:latin typeface="Cambria" panose="02040503050406030204" pitchFamily="18" charset="0"/>
              </a:rPr>
              <a:t>et al., </a:t>
            </a:r>
            <a:r>
              <a:rPr lang="en-US" sz="2000" b="0" i="0" dirty="0">
                <a:solidFill>
                  <a:srgbClr val="212121"/>
                </a:solidFill>
                <a:effectLst/>
                <a:latin typeface="Cambria" panose="02040503050406030204" pitchFamily="18" charset="0"/>
              </a:rPr>
              <a:t>2001). Because of their prevalence in the human diet, many flavonoids constitute important components of medicinal plants and are used in the control of inflammation and cancer prevention (Jiang, 2016)</a:t>
            </a:r>
            <a:endParaRPr lang="en-ID" sz="2000" dirty="0"/>
          </a:p>
        </p:txBody>
      </p:sp>
    </p:spTree>
    <p:extLst>
      <p:ext uri="{BB962C8B-B14F-4D97-AF65-F5344CB8AC3E}">
        <p14:creationId xmlns:p14="http://schemas.microsoft.com/office/powerpoint/2010/main" val="155203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ED03-D958-4553-95B6-4947DCE61ACC}"/>
              </a:ext>
            </a:extLst>
          </p:cNvPr>
          <p:cNvSpPr>
            <a:spLocks noGrp="1"/>
          </p:cNvSpPr>
          <p:nvPr>
            <p:ph type="title"/>
          </p:nvPr>
        </p:nvSpPr>
        <p:spPr>
          <a:xfrm>
            <a:off x="287383" y="780592"/>
            <a:ext cx="10883537" cy="115332"/>
          </a:xfrm>
        </p:spPr>
        <p:txBody>
          <a:bodyPr>
            <a:noAutofit/>
          </a:bodyPr>
          <a:lstStyle/>
          <a:p>
            <a:r>
              <a:rPr lang="en-GB" sz="2000" b="1" dirty="0">
                <a:effectLst/>
                <a:latin typeface="Arial" panose="020B0604020202020204" pitchFamily="34" charset="0"/>
                <a:ea typeface="Times New Roman" panose="02020603050405020304" pitchFamily="18" charset="0"/>
              </a:rPr>
              <a:t>Table 3. Antioxidant Activity (µg/ml)</a:t>
            </a:r>
            <a:br>
              <a:rPr lang="en-ID" sz="2000" dirty="0">
                <a:effectLst/>
                <a:latin typeface="Times New Roman" panose="02020603050405020304" pitchFamily="18" charset="0"/>
                <a:ea typeface="Times New Roman" panose="02020603050405020304" pitchFamily="18" charset="0"/>
              </a:rPr>
            </a:br>
            <a:br>
              <a:rPr lang="en-ID" sz="2000" dirty="0">
                <a:effectLst/>
                <a:latin typeface="Times New Roman" panose="02020603050405020304" pitchFamily="18" charset="0"/>
                <a:ea typeface="Times New Roman" panose="02020603050405020304" pitchFamily="18" charset="0"/>
              </a:rPr>
            </a:br>
            <a:endParaRPr lang="en-ID" sz="2000" dirty="0"/>
          </a:p>
        </p:txBody>
      </p:sp>
      <p:graphicFrame>
        <p:nvGraphicFramePr>
          <p:cNvPr id="4" name="Content Placeholder 3">
            <a:extLst>
              <a:ext uri="{FF2B5EF4-FFF2-40B4-BE49-F238E27FC236}">
                <a16:creationId xmlns:a16="http://schemas.microsoft.com/office/drawing/2014/main" id="{77D5CA1B-191C-4B76-8D4A-5724A88D4FBF}"/>
              </a:ext>
            </a:extLst>
          </p:cNvPr>
          <p:cNvGraphicFramePr>
            <a:graphicFrameLocks noGrp="1"/>
          </p:cNvGraphicFramePr>
          <p:nvPr>
            <p:ph idx="1"/>
            <p:extLst>
              <p:ext uri="{D42A27DB-BD31-4B8C-83A1-F6EECF244321}">
                <p14:modId xmlns:p14="http://schemas.microsoft.com/office/powerpoint/2010/main" val="2400374916"/>
              </p:ext>
            </p:extLst>
          </p:nvPr>
        </p:nvGraphicFramePr>
        <p:xfrm>
          <a:off x="418011" y="838258"/>
          <a:ext cx="7772400" cy="3148141"/>
        </p:xfrm>
        <a:graphic>
          <a:graphicData uri="http://schemas.openxmlformats.org/drawingml/2006/table">
            <a:tbl>
              <a:tblPr firstRow="1" firstCol="1" bandRow="1">
                <a:tableStyleId>{9D7B26C5-4107-4FEC-AEDC-1716B250A1EF}</a:tableStyleId>
              </a:tblPr>
              <a:tblGrid>
                <a:gridCol w="2625635">
                  <a:extLst>
                    <a:ext uri="{9D8B030D-6E8A-4147-A177-3AD203B41FA5}">
                      <a16:colId xmlns:a16="http://schemas.microsoft.com/office/drawing/2014/main" val="3099241865"/>
                    </a:ext>
                  </a:extLst>
                </a:gridCol>
                <a:gridCol w="1606731">
                  <a:extLst>
                    <a:ext uri="{9D8B030D-6E8A-4147-A177-3AD203B41FA5}">
                      <a16:colId xmlns:a16="http://schemas.microsoft.com/office/drawing/2014/main" val="3295030765"/>
                    </a:ext>
                  </a:extLst>
                </a:gridCol>
                <a:gridCol w="1737360">
                  <a:extLst>
                    <a:ext uri="{9D8B030D-6E8A-4147-A177-3AD203B41FA5}">
                      <a16:colId xmlns:a16="http://schemas.microsoft.com/office/drawing/2014/main" val="135273373"/>
                    </a:ext>
                  </a:extLst>
                </a:gridCol>
                <a:gridCol w="1802674">
                  <a:extLst>
                    <a:ext uri="{9D8B030D-6E8A-4147-A177-3AD203B41FA5}">
                      <a16:colId xmlns:a16="http://schemas.microsoft.com/office/drawing/2014/main" val="1778434681"/>
                    </a:ext>
                  </a:extLst>
                </a:gridCol>
              </a:tblGrid>
              <a:tr h="387155">
                <a:tc>
                  <a:txBody>
                    <a:bodyPr/>
                    <a:lstStyle/>
                    <a:p>
                      <a:pPr algn="just">
                        <a:lnSpc>
                          <a:spcPct val="150000"/>
                        </a:lnSpc>
                      </a:pPr>
                      <a:r>
                        <a:rPr lang="en-GB" sz="1600" dirty="0">
                          <a:effectLst/>
                          <a:latin typeface="Arial" panose="020B0604020202020204" pitchFamily="34" charset="0"/>
                          <a:cs typeface="Arial" panose="020B0604020202020204" pitchFamily="34" charset="0"/>
                        </a:rPr>
                        <a:t>                                 Organ</a:t>
                      </a:r>
                    </a:p>
                    <a:p>
                      <a:pPr algn="just">
                        <a:lnSpc>
                          <a:spcPct val="150000"/>
                        </a:lnSpc>
                      </a:pPr>
                      <a:r>
                        <a:rPr lang="en-GB" sz="1600" dirty="0" err="1">
                          <a:effectLst/>
                          <a:latin typeface="Arial" panose="020B0604020202020204" pitchFamily="34" charset="0"/>
                          <a:ea typeface="Times New Roman" panose="02020603050405020304" pitchFamily="18" charset="0"/>
                          <a:cs typeface="Arial" panose="020B0604020202020204" pitchFamily="34" charset="0"/>
                        </a:rPr>
                        <a:t>Varietas</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Root</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a:effectLst/>
                          <a:latin typeface="Arial" panose="020B0604020202020204" pitchFamily="34" charset="0"/>
                          <a:cs typeface="Arial" panose="020B0604020202020204" pitchFamily="34" charset="0"/>
                        </a:rPr>
                        <a:t>Stem</a:t>
                      </a:r>
                      <a:endParaRPr lang="en-ID"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Leaf</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62583212"/>
                  </a:ext>
                </a:extLst>
              </a:tr>
              <a:tr h="820611">
                <a:tc>
                  <a:txBody>
                    <a:bodyPr/>
                    <a:lstStyle/>
                    <a:p>
                      <a:pPr algn="just">
                        <a:lnSpc>
                          <a:spcPct val="150000"/>
                        </a:lnSpc>
                      </a:pPr>
                      <a:r>
                        <a:rPr lang="en-GB" sz="1600" dirty="0">
                          <a:effectLst/>
                          <a:latin typeface="Arial" panose="020B0604020202020204" pitchFamily="34" charset="0"/>
                          <a:cs typeface="Arial" panose="020B0604020202020204" pitchFamily="34" charset="0"/>
                        </a:rPr>
                        <a:t>Cymbopogon </a:t>
                      </a:r>
                      <a:r>
                        <a:rPr lang="en-GB" sz="1600" dirty="0" err="1">
                          <a:effectLst/>
                          <a:latin typeface="Arial" panose="020B0604020202020204" pitchFamily="34" charset="0"/>
                          <a:cs typeface="Arial" panose="020B0604020202020204" pitchFamily="34" charset="0"/>
                        </a:rPr>
                        <a:t>nardus</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30.8</a:t>
                      </a:r>
                      <a:r>
                        <a:rPr lang="en-GB" sz="1600" baseline="30000" dirty="0">
                          <a:effectLst/>
                          <a:latin typeface="Arial" panose="020B0604020202020204" pitchFamily="34" charset="0"/>
                          <a:cs typeface="Arial" panose="020B0604020202020204" pitchFamily="34" charset="0"/>
                        </a:rPr>
                        <a:t>de</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79.5</a:t>
                      </a:r>
                      <a:r>
                        <a:rPr lang="en-GB" sz="1600" baseline="30000" dirty="0">
                          <a:effectLst/>
                          <a:latin typeface="Arial" panose="020B0604020202020204" pitchFamily="34" charset="0"/>
                          <a:cs typeface="Arial" panose="020B0604020202020204" pitchFamily="34" charset="0"/>
                        </a:rPr>
                        <a:t>a</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56.4</a:t>
                      </a:r>
                      <a:r>
                        <a:rPr lang="en-GB" sz="1600" baseline="30000" dirty="0">
                          <a:effectLst/>
                          <a:latin typeface="Arial" panose="020B0604020202020204" pitchFamily="34" charset="0"/>
                          <a:cs typeface="Arial" panose="020B0604020202020204" pitchFamily="34" charset="0"/>
                        </a:rPr>
                        <a:t>bc</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5236231"/>
                  </a:ext>
                </a:extLst>
              </a:tr>
              <a:tr h="820611">
                <a:tc>
                  <a:txBody>
                    <a:bodyPr/>
                    <a:lstStyle/>
                    <a:p>
                      <a:pPr algn="just">
                        <a:lnSpc>
                          <a:spcPct val="150000"/>
                        </a:lnSpc>
                      </a:pPr>
                      <a:r>
                        <a:rPr lang="en-GB" sz="1600" dirty="0">
                          <a:effectLst/>
                          <a:latin typeface="Arial" panose="020B0604020202020204" pitchFamily="34" charset="0"/>
                          <a:cs typeface="Arial" panose="020B0604020202020204" pitchFamily="34" charset="0"/>
                        </a:rPr>
                        <a:t>Cymbopogon </a:t>
                      </a:r>
                      <a:r>
                        <a:rPr lang="en-GB" sz="1600" dirty="0" err="1">
                          <a:effectLst/>
                          <a:latin typeface="Arial" panose="020B0604020202020204" pitchFamily="34" charset="0"/>
                          <a:cs typeface="Arial" panose="020B0604020202020204" pitchFamily="34" charset="0"/>
                        </a:rPr>
                        <a:t>citratus</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20.9</a:t>
                      </a:r>
                      <a:r>
                        <a:rPr lang="en-GB" sz="1600" baseline="30000" dirty="0">
                          <a:effectLst/>
                          <a:latin typeface="Arial" panose="020B0604020202020204" pitchFamily="34" charset="0"/>
                          <a:cs typeface="Arial" panose="020B0604020202020204" pitchFamily="34" charset="0"/>
                        </a:rPr>
                        <a:t>e</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58.4</a:t>
                      </a:r>
                      <a:r>
                        <a:rPr lang="en-GB" sz="1600" baseline="30000" dirty="0">
                          <a:effectLst/>
                          <a:latin typeface="Arial" panose="020B0604020202020204" pitchFamily="34" charset="0"/>
                          <a:cs typeface="Arial" panose="020B0604020202020204" pitchFamily="34" charset="0"/>
                        </a:rPr>
                        <a:t>b</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38.3</a:t>
                      </a:r>
                      <a:r>
                        <a:rPr lang="en-GB" sz="1600" baseline="30000" dirty="0">
                          <a:effectLst/>
                          <a:latin typeface="Arial" panose="020B0604020202020204" pitchFamily="34" charset="0"/>
                          <a:cs typeface="Arial" panose="020B0604020202020204" pitchFamily="34" charset="0"/>
                        </a:rPr>
                        <a:t>d</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55294458"/>
                  </a:ext>
                </a:extLst>
              </a:tr>
              <a:tr h="820611">
                <a:tc>
                  <a:txBody>
                    <a:bodyPr/>
                    <a:lstStyle/>
                    <a:p>
                      <a:pPr algn="just">
                        <a:lnSpc>
                          <a:spcPct val="150000"/>
                        </a:lnSpc>
                      </a:pPr>
                      <a:r>
                        <a:rPr lang="en-GB" sz="1600" dirty="0" err="1">
                          <a:effectLst/>
                          <a:latin typeface="Arial" panose="020B0604020202020204" pitchFamily="34" charset="0"/>
                          <a:cs typeface="Arial" panose="020B0604020202020204" pitchFamily="34" charset="0"/>
                        </a:rPr>
                        <a:t>Imperata</a:t>
                      </a:r>
                      <a:r>
                        <a:rPr lang="en-GB" sz="1600" dirty="0">
                          <a:effectLst/>
                          <a:latin typeface="Arial" panose="020B0604020202020204" pitchFamily="34" charset="0"/>
                          <a:cs typeface="Arial" panose="020B0604020202020204" pitchFamily="34" charset="0"/>
                        </a:rPr>
                        <a:t> cylindrica</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a:effectLst/>
                          <a:latin typeface="Arial" panose="020B0604020202020204" pitchFamily="34" charset="0"/>
                          <a:cs typeface="Arial" panose="020B0604020202020204" pitchFamily="34" charset="0"/>
                        </a:rPr>
                        <a:t>11.7</a:t>
                      </a:r>
                      <a:r>
                        <a:rPr lang="en-GB" sz="1600" baseline="30000">
                          <a:effectLst/>
                          <a:latin typeface="Arial" panose="020B0604020202020204" pitchFamily="34" charset="0"/>
                          <a:cs typeface="Arial" panose="020B0604020202020204" pitchFamily="34" charset="0"/>
                        </a:rPr>
                        <a:t>fg</a:t>
                      </a:r>
                      <a:endParaRPr lang="en-ID"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17.3</a:t>
                      </a:r>
                      <a:r>
                        <a:rPr lang="en-GB" sz="1600" baseline="30000" dirty="0">
                          <a:effectLst/>
                          <a:latin typeface="Arial" panose="020B0604020202020204" pitchFamily="34" charset="0"/>
                          <a:cs typeface="Arial" panose="020B0604020202020204" pitchFamily="34" charset="0"/>
                        </a:rPr>
                        <a:t>f</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600" dirty="0">
                          <a:effectLst/>
                          <a:latin typeface="Arial" panose="020B0604020202020204" pitchFamily="34" charset="0"/>
                          <a:cs typeface="Arial" panose="020B0604020202020204" pitchFamily="34" charset="0"/>
                        </a:rPr>
                        <a:t>43.7</a:t>
                      </a:r>
                      <a:r>
                        <a:rPr lang="en-GB" sz="1600" baseline="30000" dirty="0">
                          <a:effectLst/>
                          <a:latin typeface="Arial" panose="020B0604020202020204" pitchFamily="34" charset="0"/>
                          <a:cs typeface="Arial" panose="020B0604020202020204" pitchFamily="34" charset="0"/>
                        </a:rPr>
                        <a:t>c</a:t>
                      </a:r>
                      <a:endParaRPr lang="en-ID"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23553032"/>
                  </a:ext>
                </a:extLst>
              </a:tr>
            </a:tbl>
          </a:graphicData>
        </a:graphic>
      </p:graphicFrame>
      <p:sp>
        <p:nvSpPr>
          <p:cNvPr id="6" name="TextBox 5">
            <a:extLst>
              <a:ext uri="{FF2B5EF4-FFF2-40B4-BE49-F238E27FC236}">
                <a16:creationId xmlns:a16="http://schemas.microsoft.com/office/drawing/2014/main" id="{DC3A2EE7-DE87-40D0-9D8B-3B7259300995}"/>
              </a:ext>
            </a:extLst>
          </p:cNvPr>
          <p:cNvSpPr txBox="1"/>
          <p:nvPr/>
        </p:nvSpPr>
        <p:spPr>
          <a:xfrm>
            <a:off x="418011" y="4044065"/>
            <a:ext cx="7772400" cy="699743"/>
          </a:xfrm>
          <a:prstGeom prst="rect">
            <a:avLst/>
          </a:prstGeom>
          <a:noFill/>
        </p:spPr>
        <p:txBody>
          <a:bodyPr wrap="square">
            <a:spAutoFit/>
          </a:bodyPr>
          <a:lstStyle/>
          <a:p>
            <a:pPr algn="just">
              <a:lnSpc>
                <a:spcPct val="150000"/>
              </a:lnSpc>
            </a:pPr>
            <a:r>
              <a:rPr lang="en-GB" sz="1400" b="1" dirty="0">
                <a:effectLst/>
                <a:latin typeface="Arial" panose="020B0604020202020204" pitchFamily="34" charset="0"/>
                <a:ea typeface="Times New Roman" panose="02020603050405020304" pitchFamily="18" charset="0"/>
              </a:rPr>
              <a:t>Note : </a:t>
            </a:r>
            <a:r>
              <a:rPr lang="en-GB" sz="1400" dirty="0">
                <a:effectLst/>
                <a:latin typeface="Arial" panose="020B0604020202020204" pitchFamily="34" charset="0"/>
                <a:ea typeface="Times New Roman" panose="02020603050405020304" pitchFamily="18" charset="0"/>
              </a:rPr>
              <a:t>The numbers followed by different letters show a significant difference with the DMRT test at 95% confidence level</a:t>
            </a:r>
            <a:endParaRPr lang="en-ID" sz="1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A014ACE-6617-4A98-8AB9-46093C090CE6}"/>
              </a:ext>
            </a:extLst>
          </p:cNvPr>
          <p:cNvSpPr txBox="1"/>
          <p:nvPr/>
        </p:nvSpPr>
        <p:spPr>
          <a:xfrm>
            <a:off x="287382" y="4801474"/>
            <a:ext cx="11307717" cy="1323439"/>
          </a:xfrm>
          <a:prstGeom prst="rect">
            <a:avLst/>
          </a:prstGeom>
          <a:noFill/>
        </p:spPr>
        <p:txBody>
          <a:bodyPr wrap="square">
            <a:spAutoFit/>
          </a:bodyPr>
          <a:lstStyle/>
          <a:p>
            <a:pPr algn="just"/>
            <a:r>
              <a:rPr lang="en-US" sz="2000" dirty="0"/>
              <a:t>The antioxidant potential varies with the methods of extraction of the C. </a:t>
            </a:r>
            <a:r>
              <a:rPr lang="en-US" sz="2000" dirty="0" err="1"/>
              <a:t>nardus</a:t>
            </a:r>
            <a:r>
              <a:rPr lang="en-US" sz="2000" dirty="0"/>
              <a:t> essential oil. The essential oil obtained by ohmic-heated </a:t>
            </a:r>
            <a:r>
              <a:rPr lang="en-US" sz="2000" dirty="0" err="1"/>
              <a:t>hydrodistillation</a:t>
            </a:r>
            <a:r>
              <a:rPr lang="en-US" sz="2000" dirty="0"/>
              <a:t> contained high concentration of antioxidant compounds such as citronellal and limonene. It was found that the pure citronellal possessed good antioxidant property with IC50 value of 49 </a:t>
            </a:r>
            <a:r>
              <a:rPr lang="en-US" sz="2000" dirty="0" err="1"/>
              <a:t>μg</a:t>
            </a:r>
            <a:r>
              <a:rPr lang="en-US" sz="2000" dirty="0"/>
              <a:t>/ml (Lu, 2014).</a:t>
            </a:r>
            <a:endParaRPr lang="en-ID" sz="2000" dirty="0"/>
          </a:p>
        </p:txBody>
      </p:sp>
      <p:sp>
        <p:nvSpPr>
          <p:cNvPr id="9" name="Rectangle 8">
            <a:extLst>
              <a:ext uri="{FF2B5EF4-FFF2-40B4-BE49-F238E27FC236}">
                <a16:creationId xmlns:a16="http://schemas.microsoft.com/office/drawing/2014/main" id="{F4BD327D-B036-4769-9A50-6F80A8D2CF3A}"/>
              </a:ext>
            </a:extLst>
          </p:cNvPr>
          <p:cNvSpPr/>
          <p:nvPr/>
        </p:nvSpPr>
        <p:spPr>
          <a:xfrm>
            <a:off x="5207000" y="1567934"/>
            <a:ext cx="736600" cy="393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56296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7B59-B754-4E92-B9CB-CB16C3151987}"/>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6FD1F8A-1B21-4CDE-B208-BB6AB6B57F32}"/>
              </a:ext>
            </a:extLst>
          </p:cNvPr>
          <p:cNvSpPr>
            <a:spLocks noGrp="1"/>
          </p:cNvSpPr>
          <p:nvPr>
            <p:ph idx="1"/>
          </p:nvPr>
        </p:nvSpPr>
        <p:spPr/>
        <p:txBody>
          <a:bodyPr>
            <a:normAutofit/>
          </a:bodyPr>
          <a:lstStyle/>
          <a:p>
            <a:pPr algn="just">
              <a:lnSpc>
                <a:spcPct val="150000"/>
              </a:lnSpc>
            </a:pPr>
            <a:r>
              <a:rPr lang="en-GB" sz="1800" dirty="0">
                <a:effectLst/>
                <a:latin typeface="Arial" panose="020B0604020202020204" pitchFamily="34" charset="0"/>
                <a:ea typeface="Times New Roman" panose="02020603050405020304" pitchFamily="18" charset="0"/>
              </a:rPr>
              <a:t>The antioxidant activity of Citronella grass stalks in the highest</a:t>
            </a:r>
            <a:r>
              <a:rPr lang="en-GB" sz="1800" b="1"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As in table 3, </a:t>
            </a:r>
            <a:r>
              <a:rPr lang="en-GB" sz="1800" dirty="0" err="1">
                <a:effectLst/>
                <a:latin typeface="Arial" panose="020B0604020202020204" pitchFamily="34" charset="0"/>
                <a:ea typeface="Times New Roman" panose="02020603050405020304" pitchFamily="18" charset="0"/>
              </a:rPr>
              <a:t>lemograss</a:t>
            </a:r>
            <a:r>
              <a:rPr lang="en-GB" sz="1800" dirty="0">
                <a:effectLst/>
                <a:latin typeface="Arial" panose="020B0604020202020204" pitchFamily="34" charset="0"/>
                <a:ea typeface="Times New Roman" panose="02020603050405020304" pitchFamily="18" charset="0"/>
              </a:rPr>
              <a:t> stalks have antioxidant activity of </a:t>
            </a:r>
            <a:r>
              <a:rPr lang="en-GB" sz="1800" b="1" dirty="0">
                <a:effectLst/>
                <a:latin typeface="Arial" panose="020B0604020202020204" pitchFamily="34" charset="0"/>
                <a:ea typeface="Times New Roman" panose="02020603050405020304" pitchFamily="18" charset="0"/>
              </a:rPr>
              <a:t>79.5 µg/ml</a:t>
            </a:r>
            <a:r>
              <a:rPr lang="en-GB" sz="1800" dirty="0">
                <a:effectLst/>
                <a:latin typeface="Arial" panose="020B0604020202020204" pitchFamily="34" charset="0"/>
                <a:ea typeface="Times New Roman" panose="02020603050405020304" pitchFamily="18" charset="0"/>
              </a:rPr>
              <a:t>. the stems of </a:t>
            </a:r>
            <a:r>
              <a:rPr lang="en-GB" sz="1800" dirty="0" err="1">
                <a:effectLst/>
                <a:latin typeface="Arial" panose="020B0604020202020204" pitchFamily="34" charset="0"/>
                <a:ea typeface="Times New Roman" panose="02020603050405020304" pitchFamily="18" charset="0"/>
              </a:rPr>
              <a:t>lemograss</a:t>
            </a:r>
            <a:r>
              <a:rPr lang="en-GB" sz="1800" dirty="0">
                <a:effectLst/>
                <a:latin typeface="Arial" panose="020B0604020202020204" pitchFamily="34" charset="0"/>
                <a:ea typeface="Times New Roman" panose="02020603050405020304" pitchFamily="18" charset="0"/>
              </a:rPr>
              <a:t> have the highest antioxidant activity compared to the leaves and roots of </a:t>
            </a:r>
            <a:r>
              <a:rPr lang="en-GB" sz="1800" dirty="0" err="1">
                <a:effectLst/>
                <a:latin typeface="Arial" panose="020B0604020202020204" pitchFamily="34" charset="0"/>
                <a:ea typeface="Times New Roman" panose="02020603050405020304" pitchFamily="18" charset="0"/>
              </a:rPr>
              <a:t>lemograss</a:t>
            </a:r>
            <a:r>
              <a:rPr lang="en-GB" sz="1800" dirty="0">
                <a:effectLst/>
                <a:latin typeface="Arial" panose="020B0604020202020204" pitchFamily="34" charset="0"/>
                <a:ea typeface="Times New Roman" panose="02020603050405020304" pitchFamily="18" charset="0"/>
              </a:rPr>
              <a:t> and in varieties of </a:t>
            </a:r>
            <a:r>
              <a:rPr lang="en-GB" sz="1800" dirty="0" err="1">
                <a:effectLst/>
                <a:latin typeface="Arial" panose="020B0604020202020204" pitchFamily="34" charset="0"/>
                <a:ea typeface="Times New Roman" panose="02020603050405020304" pitchFamily="18" charset="0"/>
              </a:rPr>
              <a:t>lemograss</a:t>
            </a:r>
            <a:r>
              <a:rPr lang="en-GB" sz="1800" dirty="0">
                <a:effectLst/>
                <a:latin typeface="Arial" panose="020B0604020202020204" pitchFamily="34" charset="0"/>
                <a:ea typeface="Times New Roman" panose="02020603050405020304" pitchFamily="18" charset="0"/>
              </a:rPr>
              <a:t> and impartial species. Then followed by the results of the antioxidant activity of citronella grass stalks, namely 58.4 µg/ml, then the third highest antioxidant activity was in impartial leaves, namely 43.7 µg/ml. from the above results, the results of antioxidant activity correlated directly with flavonoid levels in table 2.</a:t>
            </a:r>
          </a:p>
          <a:p>
            <a:pPr algn="just">
              <a:lnSpc>
                <a:spcPct val="150000"/>
              </a:lnSpc>
            </a:pPr>
            <a:endParaRPr lang="en-GB" sz="1800" dirty="0">
              <a:effectLst/>
              <a:latin typeface="Arial" panose="020B0604020202020204" pitchFamily="34" charset="0"/>
              <a:ea typeface="Times New Roman" panose="02020603050405020304" pitchFamily="18" charset="0"/>
            </a:endParaRPr>
          </a:p>
          <a:p>
            <a:pPr algn="just">
              <a:lnSpc>
                <a:spcPct val="150000"/>
              </a:lnSpc>
            </a:pPr>
            <a:endParaRPr lang="en-ID"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14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57569-81EE-4FA0-9B53-D320CF394BF6}"/>
              </a:ext>
            </a:extLst>
          </p:cNvPr>
          <p:cNvSpPr>
            <a:spLocks noGrp="1"/>
          </p:cNvSpPr>
          <p:nvPr>
            <p:ph idx="1"/>
          </p:nvPr>
        </p:nvSpPr>
        <p:spPr>
          <a:xfrm>
            <a:off x="698500" y="1897062"/>
            <a:ext cx="10515600" cy="4351338"/>
          </a:xfrm>
        </p:spPr>
        <p:txBody>
          <a:bodyPr>
            <a:normAutofit fontScale="92500" lnSpcReduction="10000"/>
          </a:bodyPr>
          <a:lstStyle/>
          <a:p>
            <a:pPr marL="0" indent="0" algn="just">
              <a:buNone/>
            </a:pPr>
            <a:r>
              <a:rPr lang="en-US" dirty="0"/>
              <a:t>In this article, we reviewed studies of citronella essential oil, its traditional importance, chemical composition and some biological activities reported so far. Since ancient times, Citronella is used in Ayurvedic medicine for treatment of redness, irritation, toothaches, rheumatism, digestive problems, headaches, infectious diseases, fatigue and childbirth washes from flavonoids and antioxidants. Recently, it found its use in the paper industry for paper production due to its high cellulose content. It is majorly exploited for its essential oil content. The yield and the chemical composition of C. </a:t>
            </a:r>
            <a:r>
              <a:rPr lang="en-US" dirty="0" err="1"/>
              <a:t>nardus</a:t>
            </a:r>
            <a:r>
              <a:rPr lang="en-US" dirty="0"/>
              <a:t> essential oil also varied with the methods of extraction. Geographical distribution results in variable chemical composition of essential oil. Researches carried out till date on C. </a:t>
            </a:r>
            <a:r>
              <a:rPr lang="en-US" dirty="0" err="1"/>
              <a:t>nardus</a:t>
            </a:r>
            <a:r>
              <a:rPr lang="en-US" dirty="0"/>
              <a:t> essential oil lead to the identification of 30 compounds. The majority of samples contained citronellal, citronellol and geraniol as major components.</a:t>
            </a:r>
            <a:endParaRPr lang="en-ID" dirty="0"/>
          </a:p>
        </p:txBody>
      </p:sp>
      <p:sp>
        <p:nvSpPr>
          <p:cNvPr id="4" name="Rectangle 3">
            <a:extLst>
              <a:ext uri="{FF2B5EF4-FFF2-40B4-BE49-F238E27FC236}">
                <a16:creationId xmlns:a16="http://schemas.microsoft.com/office/drawing/2014/main" id="{1EB1C5AB-CB08-494B-9C50-028AED53FC4E}"/>
              </a:ext>
            </a:extLst>
          </p:cNvPr>
          <p:cNvSpPr/>
          <p:nvPr/>
        </p:nvSpPr>
        <p:spPr>
          <a:xfrm>
            <a:off x="50800" y="75997"/>
            <a:ext cx="7863840" cy="944834"/>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rPr>
              <a:t>CONCLUSION</a:t>
            </a:r>
            <a:endParaRPr lang="en-ID" sz="4800" b="1" dirty="0">
              <a:solidFill>
                <a:schemeClr val="tx1"/>
              </a:solidFill>
            </a:endParaRPr>
          </a:p>
        </p:txBody>
      </p:sp>
      <p:sp>
        <p:nvSpPr>
          <p:cNvPr id="5" name="Rectangle 4">
            <a:extLst>
              <a:ext uri="{FF2B5EF4-FFF2-40B4-BE49-F238E27FC236}">
                <a16:creationId xmlns:a16="http://schemas.microsoft.com/office/drawing/2014/main" id="{0F881AF0-4D99-4B54-8DD0-DF629649AD64}"/>
              </a:ext>
            </a:extLst>
          </p:cNvPr>
          <p:cNvSpPr/>
          <p:nvPr/>
        </p:nvSpPr>
        <p:spPr>
          <a:xfrm>
            <a:off x="520700" y="1638300"/>
            <a:ext cx="10972800" cy="46101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6191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F4FD1-81C6-4BF1-8355-5F31D7A8028F}"/>
              </a:ext>
            </a:extLst>
          </p:cNvPr>
          <p:cNvSpPr>
            <a:spLocks noGrp="1"/>
          </p:cNvSpPr>
          <p:nvPr>
            <p:ph idx="1"/>
          </p:nvPr>
        </p:nvSpPr>
        <p:spPr>
          <a:xfrm>
            <a:off x="106679" y="1087118"/>
            <a:ext cx="10411097" cy="4823369"/>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w="57150">
            <a:solidFill>
              <a:srgbClr val="002060"/>
            </a:solidFill>
          </a:ln>
        </p:spPr>
        <p:txBody>
          <a:bodyPr/>
          <a:lstStyle/>
          <a:p>
            <a:pPr marL="0" indent="0" algn="just">
              <a:buNone/>
            </a:pPr>
            <a:r>
              <a:rPr lang="en-ID" sz="1800" dirty="0">
                <a:effectLst/>
                <a:latin typeface="Times New Roman" panose="02020603050405020304" pitchFamily="18" charset="0"/>
                <a:ea typeface="Calibri" panose="020F0502020204030204" pitchFamily="34" charset="0"/>
              </a:rPr>
              <a:t>Citronella is a rhizome plant that has been widely used and has proven its efficacy. People use plant organs in lemongrass for use in several benefits according to their needs. With this we know how the secondary metabolites of citronella include stems, leaves and roots as well as the antioxidant content of citronella grass compared to ordinary lemongrass and reeds. The method used in screening secondary metabolites is GCMS (Gas Chromatography and Mass Spectroscopy) with methanol solvent, then the compounds can be identified through the existing library. The method used to </a:t>
            </a:r>
            <a:r>
              <a:rPr lang="en-ID" sz="1800" dirty="0" err="1">
                <a:effectLst/>
                <a:latin typeface="Times New Roman" panose="02020603050405020304" pitchFamily="18" charset="0"/>
                <a:ea typeface="Calibri" panose="020F0502020204030204" pitchFamily="34" charset="0"/>
              </a:rPr>
              <a:t>analyze</a:t>
            </a:r>
            <a:r>
              <a:rPr lang="en-ID" sz="1800" dirty="0">
                <a:effectLst/>
                <a:latin typeface="Times New Roman" panose="02020603050405020304" pitchFamily="18" charset="0"/>
                <a:ea typeface="Calibri" panose="020F0502020204030204" pitchFamily="34" charset="0"/>
              </a:rPr>
              <a:t> antioxidants using DPPH (2,2-diphenyl-1-picrylhydrazyl). The secondary metabolites produced in Cymbopogon </a:t>
            </a:r>
            <a:r>
              <a:rPr lang="en-ID" sz="1800" dirty="0" err="1">
                <a:effectLst/>
                <a:latin typeface="Times New Roman" panose="02020603050405020304" pitchFamily="18" charset="0"/>
                <a:ea typeface="Calibri" panose="020F0502020204030204" pitchFamily="34" charset="0"/>
              </a:rPr>
              <a:t>nardus</a:t>
            </a:r>
            <a:r>
              <a:rPr lang="en-ID" sz="1800" dirty="0">
                <a:effectLst/>
                <a:latin typeface="Times New Roman" panose="02020603050405020304" pitchFamily="18" charset="0"/>
                <a:ea typeface="Calibri" panose="020F0502020204030204" pitchFamily="34" charset="0"/>
              </a:rPr>
              <a:t> L. stems are </a:t>
            </a:r>
            <a:r>
              <a:rPr lang="en-ID" sz="1800" dirty="0" err="1">
                <a:effectLst/>
                <a:latin typeface="Times New Roman" panose="02020603050405020304" pitchFamily="18" charset="0"/>
                <a:ea typeface="Calibri" panose="020F0502020204030204" pitchFamily="34" charset="0"/>
              </a:rPr>
              <a:t>elemol</a:t>
            </a:r>
            <a:r>
              <a:rPr lang="en-ID" sz="1800" dirty="0">
                <a:effectLst/>
                <a:latin typeface="Times New Roman" panose="02020603050405020304" pitchFamily="18" charset="0"/>
                <a:ea typeface="Calibri" panose="020F0502020204030204" pitchFamily="34" charset="0"/>
              </a:rPr>
              <a:t>, 2-nephthalenemethanol, and ethyl oleate; in the root are </a:t>
            </a:r>
            <a:r>
              <a:rPr lang="en-ID" sz="1800" dirty="0" err="1">
                <a:effectLst/>
                <a:latin typeface="Times New Roman" panose="02020603050405020304" pitchFamily="18" charset="0"/>
                <a:ea typeface="Calibri" panose="020F0502020204030204" pitchFamily="34" charset="0"/>
              </a:rPr>
              <a:t>elemol</a:t>
            </a:r>
            <a:r>
              <a:rPr lang="en-ID" sz="1800" dirty="0">
                <a:effectLst/>
                <a:latin typeface="Times New Roman" panose="02020603050405020304" pitchFamily="18" charset="0"/>
                <a:ea typeface="Calibri" panose="020F0502020204030204" pitchFamily="34" charset="0"/>
              </a:rPr>
              <a:t>, 1-Dodecamine, N,N-dimethyl-(CAS), 1-Tetradecanamine, N,N-dimethyl (CAS); and in the leaves there are </a:t>
            </a:r>
            <a:r>
              <a:rPr lang="en-ID" sz="1800" dirty="0" err="1">
                <a:effectLst/>
                <a:latin typeface="Times New Roman" panose="02020603050405020304" pitchFamily="18" charset="0"/>
                <a:ea typeface="Calibri" panose="020F0502020204030204" pitchFamily="34" charset="0"/>
              </a:rPr>
              <a:t>elemol</a:t>
            </a:r>
            <a:r>
              <a:rPr lang="en-ID" sz="1800" dirty="0">
                <a:effectLst/>
                <a:latin typeface="Times New Roman" panose="02020603050405020304" pitchFamily="18" charset="0"/>
                <a:ea typeface="Calibri" panose="020F0502020204030204" pitchFamily="34" charset="0"/>
              </a:rPr>
              <a:t>, 9,2-octadecadienoic acid, methyl ester, (E,E)-(CAS), 1-dodecanamine, </a:t>
            </a:r>
            <a:r>
              <a:rPr lang="en-ID" sz="1800" dirty="0" err="1">
                <a:effectLst/>
                <a:latin typeface="Times New Roman" panose="02020603050405020304" pitchFamily="18" charset="0"/>
                <a:ea typeface="Calibri" panose="020F0502020204030204" pitchFamily="34" charset="0"/>
              </a:rPr>
              <a:t>N,N-dimethy;l</a:t>
            </a:r>
            <a:r>
              <a:rPr lang="en-ID" sz="1800" dirty="0">
                <a:effectLst/>
                <a:latin typeface="Times New Roman" panose="02020603050405020304" pitchFamily="18" charset="0"/>
                <a:ea typeface="Calibri" panose="020F0502020204030204" pitchFamily="34" charset="0"/>
              </a:rPr>
              <a:t>-(CAS). The highest antioxidant activity found in Cymbopogon </a:t>
            </a:r>
            <a:r>
              <a:rPr lang="en-ID" sz="1800" dirty="0" err="1">
                <a:effectLst/>
                <a:latin typeface="Times New Roman" panose="02020603050405020304" pitchFamily="18" charset="0"/>
                <a:ea typeface="Calibri" panose="020F0502020204030204" pitchFamily="34" charset="0"/>
              </a:rPr>
              <a:t>nardus</a:t>
            </a:r>
            <a:r>
              <a:rPr lang="en-ID" sz="1800" dirty="0">
                <a:effectLst/>
                <a:latin typeface="Times New Roman" panose="02020603050405020304" pitchFamily="18" charset="0"/>
                <a:ea typeface="Calibri" panose="020F0502020204030204" pitchFamily="34" charset="0"/>
              </a:rPr>
              <a:t> 79.5 g/ml followed by </a:t>
            </a:r>
            <a:r>
              <a:rPr lang="en-ID" sz="1800" i="1" dirty="0" err="1">
                <a:effectLst/>
                <a:latin typeface="Times New Roman" panose="02020603050405020304" pitchFamily="18" charset="0"/>
                <a:ea typeface="Calibri" panose="020F0502020204030204" pitchFamily="34" charset="0"/>
              </a:rPr>
              <a:t>Cimbopogon</a:t>
            </a:r>
            <a:r>
              <a:rPr lang="en-ID" sz="1800" i="1"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citrasus</a:t>
            </a:r>
            <a:r>
              <a:rPr lang="en-ID" sz="1800" dirty="0">
                <a:effectLst/>
                <a:latin typeface="Times New Roman" panose="02020603050405020304" pitchFamily="18" charset="0"/>
                <a:ea typeface="Calibri" panose="020F0502020204030204" pitchFamily="34" charset="0"/>
              </a:rPr>
              <a:t> 58.4 g/ml and the third in </a:t>
            </a:r>
            <a:r>
              <a:rPr lang="en-ID" sz="1800" i="1" dirty="0" err="1">
                <a:effectLst/>
                <a:latin typeface="Times New Roman" panose="02020603050405020304" pitchFamily="18" charset="0"/>
                <a:ea typeface="Calibri" panose="020F0502020204030204" pitchFamily="34" charset="0"/>
              </a:rPr>
              <a:t>Imperata</a:t>
            </a:r>
            <a:r>
              <a:rPr lang="en-ID" sz="1800" i="1" dirty="0">
                <a:effectLst/>
                <a:latin typeface="Times New Roman" panose="02020603050405020304" pitchFamily="18" charset="0"/>
                <a:ea typeface="Calibri" panose="020F0502020204030204" pitchFamily="34" charset="0"/>
              </a:rPr>
              <a:t> cylindrica</a:t>
            </a:r>
            <a:r>
              <a:rPr lang="en-ID" sz="1800" dirty="0">
                <a:effectLst/>
                <a:latin typeface="Times New Roman" panose="02020603050405020304" pitchFamily="18" charset="0"/>
                <a:ea typeface="Calibri" panose="020F0502020204030204" pitchFamily="34" charset="0"/>
              </a:rPr>
              <a:t> 43.7 g/ml. It can be said that the content of secondary metabolites in </a:t>
            </a:r>
            <a:r>
              <a:rPr lang="en-ID" sz="1800" dirty="0" err="1">
                <a:effectLst/>
                <a:latin typeface="Times New Roman" panose="02020603050405020304" pitchFamily="18" charset="0"/>
                <a:ea typeface="Calibri" panose="020F0502020204030204" pitchFamily="34" charset="0"/>
              </a:rPr>
              <a:t>catang</a:t>
            </a:r>
            <a:r>
              <a:rPr lang="en-ID" sz="1800" dirty="0">
                <a:effectLst/>
                <a:latin typeface="Times New Roman" panose="02020603050405020304" pitchFamily="18" charset="0"/>
                <a:ea typeface="Calibri" panose="020F0502020204030204" pitchFamily="34" charset="0"/>
              </a:rPr>
              <a:t>, roots and leaves both have </a:t>
            </a:r>
            <a:r>
              <a:rPr lang="en-ID" sz="1800" dirty="0" err="1">
                <a:effectLst/>
                <a:latin typeface="Times New Roman" panose="02020603050405020304" pitchFamily="18" charset="0"/>
                <a:ea typeface="Calibri" panose="020F0502020204030204" pitchFamily="34" charset="0"/>
              </a:rPr>
              <a:t>elemol</a:t>
            </a:r>
            <a:r>
              <a:rPr lang="en-ID" sz="1800" dirty="0">
                <a:effectLst/>
                <a:latin typeface="Times New Roman" panose="02020603050405020304" pitchFamily="18" charset="0"/>
                <a:ea typeface="Calibri" panose="020F0502020204030204" pitchFamily="34" charset="0"/>
              </a:rPr>
              <a:t> and antioxidant activity of citronella is higher than ordinary lemongrass and </a:t>
            </a:r>
            <a:r>
              <a:rPr lang="en-ID" sz="1800" i="1" dirty="0" err="1">
                <a:effectLst/>
                <a:latin typeface="Times New Roman" panose="02020603050405020304" pitchFamily="18" charset="0"/>
                <a:ea typeface="Calibri" panose="020F0502020204030204" pitchFamily="34" charset="0"/>
              </a:rPr>
              <a:t>Imperata</a:t>
            </a:r>
            <a:r>
              <a:rPr lang="en-ID" sz="1800" i="1" dirty="0">
                <a:effectLst/>
                <a:latin typeface="Times New Roman" panose="02020603050405020304" pitchFamily="18" charset="0"/>
                <a:ea typeface="Calibri" panose="020F0502020204030204" pitchFamily="34" charset="0"/>
              </a:rPr>
              <a:t> cylindrica.</a:t>
            </a:r>
          </a:p>
          <a:p>
            <a:pPr marL="0" indent="0" algn="just">
              <a:buNone/>
            </a:pPr>
            <a:endParaRPr lang="en-ID" sz="1800" b="1" i="1" dirty="0">
              <a:latin typeface="Times New Roman" panose="02020603050405020304" pitchFamily="18" charset="0"/>
            </a:endParaRPr>
          </a:p>
          <a:p>
            <a:pPr marL="0" indent="0" algn="jus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Keywords: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Antioxidants;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Cymbopogon_nardus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Flavonoids, Secondary_</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metabolites.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ID" b="1" dirty="0"/>
          </a:p>
        </p:txBody>
      </p:sp>
      <p:sp>
        <p:nvSpPr>
          <p:cNvPr id="5" name="Rectangle 4">
            <a:extLst>
              <a:ext uri="{FF2B5EF4-FFF2-40B4-BE49-F238E27FC236}">
                <a16:creationId xmlns:a16="http://schemas.microsoft.com/office/drawing/2014/main" id="{185A1E30-DBFA-449D-8C4A-6995A8B84891}"/>
              </a:ext>
            </a:extLst>
          </p:cNvPr>
          <p:cNvSpPr/>
          <p:nvPr/>
        </p:nvSpPr>
        <p:spPr>
          <a:xfrm>
            <a:off x="13063" y="106271"/>
            <a:ext cx="7863840" cy="944834"/>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rPr>
              <a:t>ABSTRACT</a:t>
            </a:r>
            <a:endParaRPr lang="en-ID" sz="4800" b="1" dirty="0">
              <a:solidFill>
                <a:schemeClr val="tx1"/>
              </a:solidFill>
            </a:endParaRPr>
          </a:p>
        </p:txBody>
      </p:sp>
      <p:pic>
        <p:nvPicPr>
          <p:cNvPr id="8" name="Picture 2" descr="Jual bibit sere merah atau sereh merah atau sere wangi atau serai wangi  atau sereh merah di Lapak Khasfa shop | Bukalapak">
            <a:extLst>
              <a:ext uri="{FF2B5EF4-FFF2-40B4-BE49-F238E27FC236}">
                <a16:creationId xmlns:a16="http://schemas.microsoft.com/office/drawing/2014/main" id="{81A32EFD-0EBE-465F-8EFF-EB88F272C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776" y="5183776"/>
            <a:ext cx="1674224" cy="167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6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E012ED-72B9-4F22-9185-ECE53E5B037C}"/>
              </a:ext>
            </a:extLst>
          </p:cNvPr>
          <p:cNvSpPr/>
          <p:nvPr/>
        </p:nvSpPr>
        <p:spPr>
          <a:xfrm>
            <a:off x="13063" y="106271"/>
            <a:ext cx="7863840" cy="944834"/>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rPr>
              <a:t>INTRODUCTION</a:t>
            </a:r>
            <a:endParaRPr lang="en-ID" sz="4800" b="1" dirty="0">
              <a:solidFill>
                <a:schemeClr val="tx1"/>
              </a:solidFill>
            </a:endParaRPr>
          </a:p>
        </p:txBody>
      </p:sp>
      <p:sp>
        <p:nvSpPr>
          <p:cNvPr id="7" name="Rectangle: Rounded Corners 6">
            <a:extLst>
              <a:ext uri="{FF2B5EF4-FFF2-40B4-BE49-F238E27FC236}">
                <a16:creationId xmlns:a16="http://schemas.microsoft.com/office/drawing/2014/main" id="{C1964524-79BA-4057-8E04-6DF919077BEF}"/>
              </a:ext>
            </a:extLst>
          </p:cNvPr>
          <p:cNvSpPr/>
          <p:nvPr/>
        </p:nvSpPr>
        <p:spPr>
          <a:xfrm>
            <a:off x="379910" y="1268806"/>
            <a:ext cx="2286000" cy="300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Cymbopogon </a:t>
            </a:r>
            <a:r>
              <a:rPr lang="en-US" i="1" dirty="0" err="1">
                <a:solidFill>
                  <a:schemeClr val="tx1"/>
                </a:solidFill>
              </a:rPr>
              <a:t>nardus</a:t>
            </a:r>
            <a:endParaRPr lang="en-ID" i="1" dirty="0">
              <a:solidFill>
                <a:schemeClr val="tx1"/>
              </a:solidFill>
            </a:endParaRPr>
          </a:p>
        </p:txBody>
      </p:sp>
      <p:cxnSp>
        <p:nvCxnSpPr>
          <p:cNvPr id="9" name="Straight Arrow Connector 8">
            <a:extLst>
              <a:ext uri="{FF2B5EF4-FFF2-40B4-BE49-F238E27FC236}">
                <a16:creationId xmlns:a16="http://schemas.microsoft.com/office/drawing/2014/main" id="{054C76D6-52F7-4C8A-9738-F2DCF5590BE7}"/>
              </a:ext>
            </a:extLst>
          </p:cNvPr>
          <p:cNvCxnSpPr/>
          <p:nvPr/>
        </p:nvCxnSpPr>
        <p:spPr>
          <a:xfrm>
            <a:off x="2847702" y="1753460"/>
            <a:ext cx="457200"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0" name="Rectangle: Rounded Corners 9">
            <a:extLst>
              <a:ext uri="{FF2B5EF4-FFF2-40B4-BE49-F238E27FC236}">
                <a16:creationId xmlns:a16="http://schemas.microsoft.com/office/drawing/2014/main" id="{D7443742-FEFD-4F15-8A61-DC0656F93582}"/>
              </a:ext>
            </a:extLst>
          </p:cNvPr>
          <p:cNvSpPr/>
          <p:nvPr/>
        </p:nvSpPr>
        <p:spPr>
          <a:xfrm>
            <a:off x="3553097" y="1141024"/>
            <a:ext cx="2547257" cy="1198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a typeface="Malgun Gothic" panose="020B0503020000020004" pitchFamily="34" charset="-127"/>
              </a:rPr>
              <a:t>secondary metabolites that can increase </a:t>
            </a:r>
            <a:r>
              <a:rPr lang="en-US" sz="1200" dirty="0" err="1">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a typeface="Malgun Gothic" panose="020B0503020000020004" pitchFamily="34" charset="-127"/>
              </a:rPr>
              <a:t>theo</a:t>
            </a:r>
            <a:r>
              <a:rPr lang="en-US" sz="12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a typeface="Malgun Gothic" panose="020B0503020000020004" pitchFamily="34" charset="-127"/>
              </a:rPr>
              <a:t> immune system in the body because they contain chemical </a:t>
            </a:r>
            <a:r>
              <a:rPr lang="en-US" sz="1200" dirty="0">
                <a:solidFill>
                  <a:schemeClr val="tx1"/>
                </a:solidFill>
                <a:effectLst/>
                <a:latin typeface="Arial Rounded MT Bold" panose="020F0704030504030204" pitchFamily="34" charset="0"/>
                <a:ea typeface="Malgun Gothic" panose="020B0503020000020004" pitchFamily="34" charset="-127"/>
              </a:rPr>
              <a:t>compounds that have biological activities</a:t>
            </a:r>
            <a:endParaRPr lang="en-ID" sz="1200" i="1" dirty="0">
              <a:solidFill>
                <a:schemeClr val="tx1"/>
              </a:solidFill>
            </a:endParaRPr>
          </a:p>
        </p:txBody>
      </p:sp>
      <p:sp>
        <p:nvSpPr>
          <p:cNvPr id="11" name="Rectangle: Rounded Corners 10">
            <a:extLst>
              <a:ext uri="{FF2B5EF4-FFF2-40B4-BE49-F238E27FC236}">
                <a16:creationId xmlns:a16="http://schemas.microsoft.com/office/drawing/2014/main" id="{4FEFE46F-C5A1-4F62-9F3B-AD23305883FD}"/>
              </a:ext>
            </a:extLst>
          </p:cNvPr>
          <p:cNvSpPr/>
          <p:nvPr/>
        </p:nvSpPr>
        <p:spPr>
          <a:xfrm>
            <a:off x="7450184" y="1141024"/>
            <a:ext cx="2547257" cy="1198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ffectLst/>
                <a:latin typeface="Arial Rounded MT Bold" panose="020F0704030504030204" pitchFamily="34" charset="0"/>
                <a:ea typeface="Malgun Gothic" panose="020B0503020000020004" pitchFamily="34" charset="-127"/>
              </a:rPr>
              <a:t>an approach method that can use GCMS {2}</a:t>
            </a:r>
            <a:endParaRPr lang="en-ID" sz="1200" i="1" dirty="0">
              <a:solidFill>
                <a:schemeClr val="tx1"/>
              </a:solidFill>
            </a:endParaRPr>
          </a:p>
        </p:txBody>
      </p:sp>
      <p:sp>
        <p:nvSpPr>
          <p:cNvPr id="12" name="Rectangle: Rounded Corners 11">
            <a:extLst>
              <a:ext uri="{FF2B5EF4-FFF2-40B4-BE49-F238E27FC236}">
                <a16:creationId xmlns:a16="http://schemas.microsoft.com/office/drawing/2014/main" id="{39A61E4C-8E1C-4C70-B350-4176AA3EB76D}"/>
              </a:ext>
            </a:extLst>
          </p:cNvPr>
          <p:cNvSpPr/>
          <p:nvPr/>
        </p:nvSpPr>
        <p:spPr>
          <a:xfrm>
            <a:off x="4604657" y="3576388"/>
            <a:ext cx="2547257" cy="1198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ffectLst/>
                <a:latin typeface="Arial Rounded MT Bold" panose="020F0704030504030204" pitchFamily="34" charset="0"/>
                <a:ea typeface="Malgun Gothic" panose="020B0503020000020004" pitchFamily="34" charset="-127"/>
              </a:rPr>
              <a:t>Flavonoids have been shown to have a very strong biological antioxidant effect</a:t>
            </a:r>
            <a:endParaRPr lang="en-ID" sz="1200" i="1" dirty="0">
              <a:solidFill>
                <a:schemeClr val="tx1"/>
              </a:solidFill>
            </a:endParaRPr>
          </a:p>
        </p:txBody>
      </p:sp>
      <p:sp>
        <p:nvSpPr>
          <p:cNvPr id="13" name="Rectangle: Rounded Corners 12">
            <a:extLst>
              <a:ext uri="{FF2B5EF4-FFF2-40B4-BE49-F238E27FC236}">
                <a16:creationId xmlns:a16="http://schemas.microsoft.com/office/drawing/2014/main" id="{742248DC-2C42-4559-B330-25F7DD6676FC}"/>
              </a:ext>
            </a:extLst>
          </p:cNvPr>
          <p:cNvSpPr/>
          <p:nvPr/>
        </p:nvSpPr>
        <p:spPr>
          <a:xfrm>
            <a:off x="8243752" y="3469478"/>
            <a:ext cx="2547257" cy="1198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ffectLst/>
                <a:latin typeface="Arial Rounded MT Bold" panose="020F0704030504030204" pitchFamily="34" charset="0"/>
                <a:ea typeface="Malgun Gothic" panose="020B0503020000020004" pitchFamily="34" charset="-127"/>
              </a:rPr>
              <a:t>Flavonoids are one of the secondary metabolites found in plants</a:t>
            </a:r>
            <a:endParaRPr lang="en-ID" sz="1200" i="1" dirty="0">
              <a:solidFill>
                <a:schemeClr val="tx1"/>
              </a:solidFill>
            </a:endParaRPr>
          </a:p>
        </p:txBody>
      </p:sp>
      <p:sp>
        <p:nvSpPr>
          <p:cNvPr id="14" name="Rectangle: Rounded Corners 13">
            <a:extLst>
              <a:ext uri="{FF2B5EF4-FFF2-40B4-BE49-F238E27FC236}">
                <a16:creationId xmlns:a16="http://schemas.microsoft.com/office/drawing/2014/main" id="{C4DD00EA-AE35-4CAD-96F6-0971E7C3A426}"/>
              </a:ext>
            </a:extLst>
          </p:cNvPr>
          <p:cNvSpPr/>
          <p:nvPr/>
        </p:nvSpPr>
        <p:spPr>
          <a:xfrm>
            <a:off x="289558" y="4518232"/>
            <a:ext cx="3263539" cy="2101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effectLst/>
                <a:latin typeface="Arial Rounded MT Bold" panose="020F0704030504030204" pitchFamily="34" charset="0"/>
                <a:ea typeface="Malgun Gothic" panose="020B0503020000020004" pitchFamily="34" charset="-127"/>
              </a:rPr>
              <a:t>Research on </a:t>
            </a:r>
            <a:r>
              <a:rPr lang="en-US" sz="1200" dirty="0" err="1">
                <a:solidFill>
                  <a:schemeClr val="tx1"/>
                </a:solidFill>
                <a:effectLst/>
                <a:latin typeface="Arial Rounded MT Bold" panose="020F0704030504030204" pitchFamily="34" charset="0"/>
                <a:ea typeface="Malgun Gothic" panose="020B0503020000020004" pitchFamily="34" charset="-127"/>
              </a:rPr>
              <a:t>Lemograss</a:t>
            </a:r>
            <a:r>
              <a:rPr lang="en-US" sz="1200" dirty="0">
                <a:solidFill>
                  <a:schemeClr val="tx1"/>
                </a:solidFill>
                <a:effectLst/>
                <a:latin typeface="Arial Rounded MT Bold" panose="020F0704030504030204" pitchFamily="34" charset="0"/>
                <a:ea typeface="Malgun Gothic" panose="020B0503020000020004" pitchFamily="34" charset="-127"/>
              </a:rPr>
              <a:t> (</a:t>
            </a:r>
            <a:r>
              <a:rPr lang="en-US" sz="1200" i="1" dirty="0">
                <a:solidFill>
                  <a:schemeClr val="tx1"/>
                </a:solidFill>
                <a:effectLst/>
                <a:latin typeface="Arial Rounded MT Bold" panose="020F0704030504030204" pitchFamily="34" charset="0"/>
                <a:ea typeface="Malgun Gothic" panose="020B0503020000020004" pitchFamily="34" charset="-127"/>
              </a:rPr>
              <a:t>Cymbopogon </a:t>
            </a:r>
            <a:r>
              <a:rPr lang="en-US" sz="1200" i="1" dirty="0" err="1">
                <a:solidFill>
                  <a:schemeClr val="tx1"/>
                </a:solidFill>
                <a:effectLst/>
                <a:latin typeface="Arial Rounded MT Bold" panose="020F0704030504030204" pitchFamily="34" charset="0"/>
                <a:ea typeface="Malgun Gothic" panose="020B0503020000020004" pitchFamily="34" charset="-127"/>
              </a:rPr>
              <a:t>nardus</a:t>
            </a:r>
            <a:r>
              <a:rPr lang="en-US" sz="1200" dirty="0">
                <a:solidFill>
                  <a:schemeClr val="tx1"/>
                </a:solidFill>
                <a:effectLst/>
                <a:latin typeface="Arial Rounded MT Bold" panose="020F0704030504030204" pitchFamily="34" charset="0"/>
                <a:ea typeface="Malgun Gothic" panose="020B0503020000020004" pitchFamily="34" charset="-127"/>
              </a:rPr>
              <a:t>) was carried out focusing on phytochemical screening, antioxidant activity and flavonoid content of ethanol extract so that information can be obtained which can serve as basic data in an effort to utilize </a:t>
            </a:r>
            <a:r>
              <a:rPr lang="en-US" sz="1200" dirty="0" err="1">
                <a:solidFill>
                  <a:schemeClr val="tx1"/>
                </a:solidFill>
                <a:effectLst/>
                <a:latin typeface="Arial Rounded MT Bold" panose="020F0704030504030204" pitchFamily="34" charset="0"/>
                <a:ea typeface="Malgun Gothic" panose="020B0503020000020004" pitchFamily="34" charset="-127"/>
              </a:rPr>
              <a:t>Lemograss</a:t>
            </a:r>
            <a:r>
              <a:rPr lang="en-US" sz="1200" dirty="0">
                <a:solidFill>
                  <a:schemeClr val="tx1"/>
                </a:solidFill>
                <a:effectLst/>
                <a:latin typeface="Arial Rounded MT Bold" panose="020F0704030504030204" pitchFamily="34" charset="0"/>
                <a:ea typeface="Malgun Gothic" panose="020B0503020000020004" pitchFamily="34" charset="-127"/>
              </a:rPr>
              <a:t> (</a:t>
            </a:r>
            <a:r>
              <a:rPr lang="en-US" sz="1200" i="1" dirty="0" err="1">
                <a:solidFill>
                  <a:schemeClr val="tx1"/>
                </a:solidFill>
                <a:effectLst/>
                <a:latin typeface="Arial Rounded MT Bold" panose="020F0704030504030204" pitchFamily="34" charset="0"/>
                <a:ea typeface="Malgun Gothic" panose="020B0503020000020004" pitchFamily="34" charset="-127"/>
              </a:rPr>
              <a:t>Cimbopogon</a:t>
            </a:r>
            <a:r>
              <a:rPr lang="en-US" sz="1200" i="1" dirty="0">
                <a:solidFill>
                  <a:schemeClr val="tx1"/>
                </a:solidFill>
                <a:effectLst/>
                <a:latin typeface="Arial Rounded MT Bold" panose="020F0704030504030204" pitchFamily="34" charset="0"/>
                <a:ea typeface="Malgun Gothic" panose="020B0503020000020004" pitchFamily="34" charset="-127"/>
              </a:rPr>
              <a:t> </a:t>
            </a:r>
            <a:r>
              <a:rPr lang="en-US" sz="1200" i="1" dirty="0" err="1">
                <a:solidFill>
                  <a:schemeClr val="tx1"/>
                </a:solidFill>
                <a:effectLst/>
                <a:latin typeface="Arial Rounded MT Bold" panose="020F0704030504030204" pitchFamily="34" charset="0"/>
                <a:ea typeface="Malgun Gothic" panose="020B0503020000020004" pitchFamily="34" charset="-127"/>
              </a:rPr>
              <a:t>nardus</a:t>
            </a:r>
            <a:r>
              <a:rPr lang="en-US" sz="1200" dirty="0">
                <a:solidFill>
                  <a:schemeClr val="tx1"/>
                </a:solidFill>
                <a:effectLst/>
                <a:latin typeface="Arial Rounded MT Bold" panose="020F0704030504030204" pitchFamily="34" charset="0"/>
                <a:ea typeface="Malgun Gothic" panose="020B0503020000020004" pitchFamily="34" charset="-127"/>
              </a:rPr>
              <a:t>) as a rhizome plant.</a:t>
            </a:r>
            <a:endParaRPr lang="en-ID" sz="1200" dirty="0">
              <a:solidFill>
                <a:schemeClr val="tx1"/>
              </a:solidFill>
              <a:effectLst/>
              <a:latin typeface="Arial Rounded MT Bold" panose="020F0704030504030204" pitchFamily="34" charset="0"/>
              <a:ea typeface="Malgun Gothic" panose="020B0503020000020004" pitchFamily="34" charset="-127"/>
            </a:endParaRPr>
          </a:p>
        </p:txBody>
      </p:sp>
      <p:cxnSp>
        <p:nvCxnSpPr>
          <p:cNvPr id="17" name="Straight Arrow Connector 16">
            <a:extLst>
              <a:ext uri="{FF2B5EF4-FFF2-40B4-BE49-F238E27FC236}">
                <a16:creationId xmlns:a16="http://schemas.microsoft.com/office/drawing/2014/main" id="{920AD92C-4E11-41F2-A221-E3C99382D3F2}"/>
              </a:ext>
            </a:extLst>
          </p:cNvPr>
          <p:cNvCxnSpPr>
            <a:cxnSpLocks/>
          </p:cNvCxnSpPr>
          <p:nvPr/>
        </p:nvCxnSpPr>
        <p:spPr>
          <a:xfrm flipV="1">
            <a:off x="6398621" y="1740396"/>
            <a:ext cx="740229" cy="1306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F4A67862-5807-4183-91F2-58726C911EA8}"/>
              </a:ext>
            </a:extLst>
          </p:cNvPr>
          <p:cNvCxnSpPr>
            <a:cxnSpLocks/>
          </p:cNvCxnSpPr>
          <p:nvPr/>
        </p:nvCxnSpPr>
        <p:spPr>
          <a:xfrm>
            <a:off x="9188631" y="2436311"/>
            <a:ext cx="0" cy="94184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9640D8D6-A43F-4D8B-B3AF-DC854A63D83D}"/>
              </a:ext>
            </a:extLst>
          </p:cNvPr>
          <p:cNvCxnSpPr>
            <a:cxnSpLocks/>
          </p:cNvCxnSpPr>
          <p:nvPr/>
        </p:nvCxnSpPr>
        <p:spPr>
          <a:xfrm flipH="1">
            <a:off x="7323909" y="4068850"/>
            <a:ext cx="785948"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6" name="Connector: Elbow 25">
            <a:extLst>
              <a:ext uri="{FF2B5EF4-FFF2-40B4-BE49-F238E27FC236}">
                <a16:creationId xmlns:a16="http://schemas.microsoft.com/office/drawing/2014/main" id="{9195A3ED-AD92-4959-9913-F77E5976E9D1}"/>
              </a:ext>
            </a:extLst>
          </p:cNvPr>
          <p:cNvCxnSpPr>
            <a:cxnSpLocks/>
          </p:cNvCxnSpPr>
          <p:nvPr/>
        </p:nvCxnSpPr>
        <p:spPr>
          <a:xfrm rot="10800000" flipV="1">
            <a:off x="3686992" y="4457483"/>
            <a:ext cx="769620" cy="650093"/>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pic>
        <p:nvPicPr>
          <p:cNvPr id="6146" name="Picture 2" descr="Jual bibit sere merah atau sereh merah atau sere wangi atau serai wangi  atau sereh merah di Lapak Khasfa shop | Bukalapak">
            <a:extLst>
              <a:ext uri="{FF2B5EF4-FFF2-40B4-BE49-F238E27FC236}">
                <a16:creationId xmlns:a16="http://schemas.microsoft.com/office/drawing/2014/main" id="{12477C74-50A0-46DC-9758-222BD3FF0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53" y="1656365"/>
            <a:ext cx="2256607" cy="22566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engertian Senyawa Metabolit Sekunder Dan Fitokimia Secara Umum - Kumpulan  Materi Pengetahuan Umum">
            <a:extLst>
              <a:ext uri="{FF2B5EF4-FFF2-40B4-BE49-F238E27FC236}">
                <a16:creationId xmlns:a16="http://schemas.microsoft.com/office/drawing/2014/main" id="{4152D93F-C488-4A83-B004-441183BD9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74"/>
          <a:stretch/>
        </p:blipFill>
        <p:spPr bwMode="auto">
          <a:xfrm>
            <a:off x="5926184" y="4837335"/>
            <a:ext cx="3048000" cy="18993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pa yang dimaksud dengan senyawa Metabolit Sekunder pada Tanaman? - Biologi  - Dictio Community">
            <a:extLst>
              <a:ext uri="{FF2B5EF4-FFF2-40B4-BE49-F238E27FC236}">
                <a16:creationId xmlns:a16="http://schemas.microsoft.com/office/drawing/2014/main" id="{6CA07B13-5831-4076-87E7-5BE9707A33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288" b="38395"/>
          <a:stretch/>
        </p:blipFill>
        <p:spPr bwMode="auto">
          <a:xfrm>
            <a:off x="9189720" y="4715919"/>
            <a:ext cx="2807154" cy="205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2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47C8-675B-46B7-8C31-52052DD9D258}"/>
              </a:ext>
            </a:extLst>
          </p:cNvPr>
          <p:cNvSpPr>
            <a:spLocks noGrp="1"/>
          </p:cNvSpPr>
          <p:nvPr>
            <p:ph type="title"/>
          </p:nvPr>
        </p:nvSpPr>
        <p:spPr>
          <a:xfrm>
            <a:off x="838200" y="365125"/>
            <a:ext cx="9964783" cy="823595"/>
          </a:xfrm>
        </p:spPr>
        <p:txBody>
          <a:bodyPr/>
          <a:lstStyle/>
          <a:p>
            <a:endParaRPr lang="en-ID" dirty="0"/>
          </a:p>
        </p:txBody>
      </p:sp>
      <p:sp>
        <p:nvSpPr>
          <p:cNvPr id="4" name="Rectangle: Rounded Corners 3">
            <a:extLst>
              <a:ext uri="{FF2B5EF4-FFF2-40B4-BE49-F238E27FC236}">
                <a16:creationId xmlns:a16="http://schemas.microsoft.com/office/drawing/2014/main" id="{E2A22477-B451-4DF8-ABA4-E69DC09B9327}"/>
              </a:ext>
            </a:extLst>
          </p:cNvPr>
          <p:cNvSpPr/>
          <p:nvPr/>
        </p:nvSpPr>
        <p:spPr>
          <a:xfrm>
            <a:off x="1478280" y="1946367"/>
            <a:ext cx="9235440" cy="445266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GB" sz="2400" dirty="0">
                <a:effectLst/>
                <a:latin typeface="Arial" panose="020B0604020202020204" pitchFamily="34" charset="0"/>
                <a:ea typeface="Times New Roman" panose="02020603050405020304" pitchFamily="18" charset="0"/>
                <a:cs typeface="Arial" panose="020B0604020202020204" pitchFamily="34" charset="0"/>
              </a:rPr>
              <a:t>The materials that is used in this study were stirring road, blender, funnel, Erlenmeyer flask, watch glass, </a:t>
            </a:r>
            <a:r>
              <a:rPr lang="en-GB" sz="2400" dirty="0" err="1">
                <a:effectLst/>
                <a:latin typeface="Arial" panose="020B0604020202020204" pitchFamily="34" charset="0"/>
                <a:ea typeface="Times New Roman" panose="02020603050405020304" pitchFamily="18" charset="0"/>
                <a:cs typeface="Arial" panose="020B0604020202020204" pitchFamily="34" charset="0"/>
              </a:rPr>
              <a:t>beker</a:t>
            </a:r>
            <a:r>
              <a:rPr lang="en-GB" sz="2400" dirty="0">
                <a:effectLst/>
                <a:latin typeface="Arial" panose="020B0604020202020204" pitchFamily="34" charset="0"/>
                <a:ea typeface="Times New Roman" panose="02020603050405020304" pitchFamily="18" charset="0"/>
                <a:cs typeface="Arial" panose="020B0604020202020204" pitchFamily="34" charset="0"/>
              </a:rPr>
              <a:t> (Pyrex®), measuring flask, watch glass, beaker (Pyrex®), micro-pipet, oven (</a:t>
            </a:r>
            <a:r>
              <a:rPr lang="en-GB" sz="2400" dirty="0" err="1">
                <a:effectLst/>
                <a:latin typeface="Arial" panose="020B0604020202020204" pitchFamily="34" charset="0"/>
                <a:ea typeface="Times New Roman" panose="02020603050405020304" pitchFamily="18" charset="0"/>
                <a:cs typeface="Arial" panose="020B0604020202020204" pitchFamily="34" charset="0"/>
              </a:rPr>
              <a:t>memmert</a:t>
            </a:r>
            <a:r>
              <a:rPr lang="en-GB" sz="2400" dirty="0">
                <a:effectLst/>
                <a:latin typeface="Arial" panose="020B0604020202020204" pitchFamily="34" charset="0"/>
                <a:ea typeface="Times New Roman" panose="02020603050405020304" pitchFamily="18" charset="0"/>
                <a:cs typeface="Arial" panose="020B0604020202020204" pitchFamily="34" charset="0"/>
              </a:rPr>
              <a:t>®), tube clamp, pH meter, </a:t>
            </a:r>
            <a:r>
              <a:rPr lang="en-GB" sz="2400" dirty="0" err="1">
                <a:effectLst/>
                <a:latin typeface="Arial" panose="020B0604020202020204" pitchFamily="34" charset="0"/>
                <a:ea typeface="Times New Roman" panose="02020603050405020304" pitchFamily="18" charset="0"/>
                <a:cs typeface="Arial" panose="020B0604020202020204" pitchFamily="34" charset="0"/>
              </a:rPr>
              <a:t>droppet</a:t>
            </a:r>
            <a:r>
              <a:rPr lang="en-GB" sz="2400" dirty="0">
                <a:effectLst/>
                <a:latin typeface="Arial" panose="020B0604020202020204" pitchFamily="34" charset="0"/>
                <a:ea typeface="Times New Roman" panose="02020603050405020304" pitchFamily="18" charset="0"/>
                <a:cs typeface="Arial" panose="020B0604020202020204" pitchFamily="34" charset="0"/>
              </a:rPr>
              <a:t> pipette, measuring pipette, UV Vis </a:t>
            </a:r>
            <a:r>
              <a:rPr lang="en-GB" sz="2400" dirty="0" err="1">
                <a:effectLst/>
                <a:latin typeface="Arial" panose="020B0604020202020204" pitchFamily="34" charset="0"/>
                <a:ea typeface="Times New Roman" panose="02020603050405020304" pitchFamily="18" charset="0"/>
                <a:cs typeface="Arial" panose="020B0604020202020204" pitchFamily="34" charset="0"/>
              </a:rPr>
              <a:t>spechtrofotometer</a:t>
            </a:r>
            <a:r>
              <a:rPr lang="en-GB" sz="2400" dirty="0">
                <a:effectLst/>
                <a:latin typeface="Arial" panose="020B0604020202020204" pitchFamily="34" charset="0"/>
                <a:ea typeface="Times New Roman" panose="02020603050405020304" pitchFamily="18" charset="0"/>
                <a:cs typeface="Arial" panose="020B0604020202020204" pitchFamily="34" charset="0"/>
              </a:rPr>
              <a:t> and GCMS. While the materials used were </a:t>
            </a:r>
            <a:r>
              <a:rPr lang="en-GB" sz="2400" dirty="0" err="1">
                <a:effectLst/>
                <a:latin typeface="Arial" panose="020B0604020202020204" pitchFamily="34" charset="0"/>
                <a:ea typeface="Times New Roman" panose="02020603050405020304" pitchFamily="18" charset="0"/>
                <a:cs typeface="Arial" panose="020B0604020202020204" pitchFamily="34" charset="0"/>
              </a:rPr>
              <a:t>destilled</a:t>
            </a:r>
            <a:r>
              <a:rPr lang="en-GB" sz="2400" dirty="0">
                <a:effectLst/>
                <a:latin typeface="Arial" panose="020B0604020202020204" pitchFamily="34" charset="0"/>
                <a:ea typeface="Times New Roman" panose="02020603050405020304" pitchFamily="18" charset="0"/>
                <a:cs typeface="Arial" panose="020B0604020202020204" pitchFamily="34" charset="0"/>
              </a:rPr>
              <a:t> water, ascorbic acid, 1% oxalic acid, 10 %  trichloroacetic acid, FeCl</a:t>
            </a:r>
            <a:r>
              <a:rPr lang="en-GB" sz="2400" baseline="-25000" dirty="0">
                <a:effectLst/>
                <a:latin typeface="Arial" panose="020B0604020202020204" pitchFamily="34" charset="0"/>
                <a:ea typeface="Times New Roman" panose="02020603050405020304" pitchFamily="18" charset="0"/>
                <a:cs typeface="Arial" panose="020B0604020202020204" pitchFamily="34" charset="0"/>
              </a:rPr>
              <a:t>3</a:t>
            </a:r>
            <a:r>
              <a:rPr lang="en-GB" sz="2400" dirty="0">
                <a:effectLst/>
                <a:latin typeface="Arial" panose="020B0604020202020204" pitchFamily="34" charset="0"/>
                <a:ea typeface="Times New Roman" panose="02020603050405020304" pitchFamily="18" charset="0"/>
                <a:cs typeface="Arial" panose="020B0604020202020204" pitchFamily="34" charset="0"/>
              </a:rPr>
              <a:t> 0,1 %, phosphate buffer 0,2 M pH 6.6, </a:t>
            </a:r>
            <a:r>
              <a:rPr lang="en-GB" sz="2400" dirty="0" err="1">
                <a:effectLst/>
                <a:latin typeface="Arial" panose="020B0604020202020204" pitchFamily="34" charset="0"/>
                <a:ea typeface="Times New Roman" panose="02020603050405020304" pitchFamily="18" charset="0"/>
                <a:cs typeface="Arial" panose="020B0604020202020204" pitchFamily="34" charset="0"/>
              </a:rPr>
              <a:t>etanol</a:t>
            </a:r>
            <a:r>
              <a:rPr lang="en-GB" sz="2400" dirty="0">
                <a:effectLst/>
                <a:latin typeface="Arial" panose="020B0604020202020204" pitchFamily="34" charset="0"/>
                <a:ea typeface="Times New Roman" panose="02020603050405020304" pitchFamily="18" charset="0"/>
                <a:cs typeface="Arial" panose="020B0604020202020204" pitchFamily="34" charset="0"/>
              </a:rPr>
              <a:t> 96%, potassium </a:t>
            </a:r>
            <a:r>
              <a:rPr lang="en-GB" sz="2400" dirty="0" err="1">
                <a:effectLst/>
                <a:latin typeface="Arial" panose="020B0604020202020204" pitchFamily="34" charset="0"/>
                <a:ea typeface="Times New Roman" panose="02020603050405020304" pitchFamily="18" charset="0"/>
                <a:cs typeface="Arial" panose="020B0604020202020204" pitchFamily="34" charset="0"/>
              </a:rPr>
              <a:t>ferrycianide</a:t>
            </a:r>
            <a:r>
              <a:rPr lang="en-GB" sz="2400" dirty="0">
                <a:effectLst/>
                <a:latin typeface="Arial" panose="020B0604020202020204" pitchFamily="34" charset="0"/>
                <a:ea typeface="Times New Roman" panose="02020603050405020304" pitchFamily="18" charset="0"/>
                <a:cs typeface="Arial" panose="020B0604020202020204" pitchFamily="34" charset="0"/>
              </a:rPr>
              <a:t>, filter </a:t>
            </a:r>
            <a:r>
              <a:rPr lang="en-GB" sz="2400" dirty="0" err="1">
                <a:effectLst/>
                <a:latin typeface="Arial" panose="020B0604020202020204" pitchFamily="34" charset="0"/>
                <a:ea typeface="Times New Roman" panose="02020603050405020304" pitchFamily="18" charset="0"/>
                <a:cs typeface="Arial" panose="020B0604020202020204" pitchFamily="34" charset="0"/>
              </a:rPr>
              <a:t>papper</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r>
              <a:rPr lang="en-GB" sz="2400" i="1" dirty="0" err="1">
                <a:effectLst/>
                <a:latin typeface="Arial" panose="020B0604020202020204" pitchFamily="34" charset="0"/>
                <a:ea typeface="Times New Roman" panose="02020603050405020304" pitchFamily="18" charset="0"/>
                <a:cs typeface="Arial" panose="020B0604020202020204" pitchFamily="34" charset="0"/>
              </a:rPr>
              <a:t>Cimbopogon</a:t>
            </a:r>
            <a:r>
              <a:rPr lang="en-GB" sz="2400" i="1" dirty="0">
                <a:effectLst/>
                <a:latin typeface="Arial" panose="020B0604020202020204" pitchFamily="34" charset="0"/>
                <a:ea typeface="Times New Roman" panose="02020603050405020304" pitchFamily="18" charset="0"/>
                <a:cs typeface="Arial" panose="020B0604020202020204" pitchFamily="34" charset="0"/>
              </a:rPr>
              <a:t> </a:t>
            </a:r>
            <a:r>
              <a:rPr lang="en-GB" sz="2400" i="1" dirty="0" err="1">
                <a:effectLst/>
                <a:latin typeface="Arial" panose="020B0604020202020204" pitchFamily="34" charset="0"/>
                <a:ea typeface="Times New Roman" panose="02020603050405020304" pitchFamily="18" charset="0"/>
                <a:cs typeface="Arial" panose="020B0604020202020204" pitchFamily="34" charset="0"/>
              </a:rPr>
              <a:t>nardus</a:t>
            </a:r>
            <a:endParaRPr lang="en-ID" sz="2400" dirty="0">
              <a:latin typeface="Arial" panose="020B0604020202020204" pitchFamily="34" charset="0"/>
              <a:cs typeface="Arial" panose="020B0604020202020204" pitchFamily="34" charset="0"/>
            </a:endParaRPr>
          </a:p>
          <a:p>
            <a:pPr algn="just"/>
            <a:endParaRPr lang="en-ID" dirty="0">
              <a:ln w="57150">
                <a:solidFill>
                  <a:schemeClr val="tx1"/>
                </a:solidFill>
              </a:ln>
            </a:endParaRPr>
          </a:p>
        </p:txBody>
      </p:sp>
      <p:sp>
        <p:nvSpPr>
          <p:cNvPr id="5" name="Rectangle 4">
            <a:extLst>
              <a:ext uri="{FF2B5EF4-FFF2-40B4-BE49-F238E27FC236}">
                <a16:creationId xmlns:a16="http://schemas.microsoft.com/office/drawing/2014/main" id="{CA7E94FD-3E67-4163-8B85-0CE6AF383C07}"/>
              </a:ext>
            </a:extLst>
          </p:cNvPr>
          <p:cNvSpPr/>
          <p:nvPr/>
        </p:nvSpPr>
        <p:spPr>
          <a:xfrm>
            <a:off x="0" y="91509"/>
            <a:ext cx="7863840" cy="944834"/>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rPr>
              <a:t>MATHERIALS AND METHODS</a:t>
            </a:r>
            <a:endParaRPr lang="en-ID" sz="4800" b="1" dirty="0">
              <a:solidFill>
                <a:schemeClr val="tx1"/>
              </a:solidFill>
            </a:endParaRPr>
          </a:p>
        </p:txBody>
      </p:sp>
      <p:sp>
        <p:nvSpPr>
          <p:cNvPr id="6" name="Rectangle: Rounded Corners 5">
            <a:extLst>
              <a:ext uri="{FF2B5EF4-FFF2-40B4-BE49-F238E27FC236}">
                <a16:creationId xmlns:a16="http://schemas.microsoft.com/office/drawing/2014/main" id="{8AF9BD82-7E90-4B5A-B751-60B1E358292E}"/>
              </a:ext>
            </a:extLst>
          </p:cNvPr>
          <p:cNvSpPr/>
          <p:nvPr/>
        </p:nvSpPr>
        <p:spPr>
          <a:xfrm>
            <a:off x="838200" y="1163229"/>
            <a:ext cx="2375263" cy="6537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effectLst/>
                <a:latin typeface="Arial" panose="020B0604020202020204" pitchFamily="34" charset="0"/>
                <a:ea typeface="Malgun Gothic" panose="020B0503020000020004" pitchFamily="34" charset="-127"/>
              </a:rPr>
              <a:t>Matherials</a:t>
            </a:r>
            <a:endParaRPr lang="en-ID" sz="3200" dirty="0">
              <a:effectLst/>
              <a:latin typeface="Times New Roman" panose="02020603050405020304" pitchFamily="18" charset="0"/>
              <a:ea typeface="Malgun Gothic" panose="020B0503020000020004" pitchFamily="34" charset="-127"/>
            </a:endParaRPr>
          </a:p>
        </p:txBody>
      </p:sp>
    </p:spTree>
    <p:extLst>
      <p:ext uri="{BB962C8B-B14F-4D97-AF65-F5344CB8AC3E}">
        <p14:creationId xmlns:p14="http://schemas.microsoft.com/office/powerpoint/2010/main" val="93357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2A3EC-CC58-4392-BD15-C24FE1F840D1}"/>
              </a:ext>
            </a:extLst>
          </p:cNvPr>
          <p:cNvSpPr>
            <a:spLocks noGrp="1"/>
          </p:cNvSpPr>
          <p:nvPr>
            <p:ph idx="1"/>
          </p:nvPr>
        </p:nvSpPr>
        <p:spPr>
          <a:xfrm>
            <a:off x="838200" y="1188720"/>
            <a:ext cx="10515600" cy="4988243"/>
          </a:xfrm>
        </p:spPr>
        <p:txBody>
          <a:bodyPr>
            <a:normAutofit/>
          </a:bodyPr>
          <a:lstStyle/>
          <a:p>
            <a:endParaRPr lang="en-ID" dirty="0"/>
          </a:p>
        </p:txBody>
      </p:sp>
      <p:sp>
        <p:nvSpPr>
          <p:cNvPr id="4" name="Rectangle: Rounded Corners 3">
            <a:extLst>
              <a:ext uri="{FF2B5EF4-FFF2-40B4-BE49-F238E27FC236}">
                <a16:creationId xmlns:a16="http://schemas.microsoft.com/office/drawing/2014/main" id="{0FF173DF-E754-423E-961C-8917356090E2}"/>
              </a:ext>
            </a:extLst>
          </p:cNvPr>
          <p:cNvSpPr/>
          <p:nvPr/>
        </p:nvSpPr>
        <p:spPr>
          <a:xfrm>
            <a:off x="838200" y="354148"/>
            <a:ext cx="2375263" cy="6537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a:t>Methods</a:t>
            </a:r>
            <a:endParaRPr lang="en-ID" sz="4400" dirty="0">
              <a:effectLst/>
              <a:latin typeface="Times New Roman" panose="02020603050405020304" pitchFamily="18" charset="0"/>
              <a:ea typeface="Malgun Gothic" panose="020B0503020000020004" pitchFamily="34" charset="-127"/>
            </a:endParaRPr>
          </a:p>
        </p:txBody>
      </p:sp>
      <p:sp>
        <p:nvSpPr>
          <p:cNvPr id="5" name="Rectangle 4">
            <a:extLst>
              <a:ext uri="{FF2B5EF4-FFF2-40B4-BE49-F238E27FC236}">
                <a16:creationId xmlns:a16="http://schemas.microsoft.com/office/drawing/2014/main" id="{4BD490BF-1561-4EB1-B199-1B2D02173859}"/>
              </a:ext>
            </a:extLst>
          </p:cNvPr>
          <p:cNvSpPr/>
          <p:nvPr/>
        </p:nvSpPr>
        <p:spPr>
          <a:xfrm>
            <a:off x="838200" y="1188720"/>
            <a:ext cx="10957560" cy="5184503"/>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indent="457200" algn="just">
              <a:lnSpc>
                <a:spcPct val="150000"/>
              </a:lnSpc>
            </a:pPr>
            <a:r>
              <a:rPr lang="en-US" sz="1800" b="1" dirty="0">
                <a:effectLst/>
                <a:latin typeface="Arial" panose="020B0604020202020204" pitchFamily="34" charset="0"/>
                <a:ea typeface="Malgun Gothic" panose="020B0503020000020004" pitchFamily="34" charset="-127"/>
              </a:rPr>
              <a:t>1. Preparation of </a:t>
            </a:r>
            <a:r>
              <a:rPr lang="en-US" sz="1800" b="1" dirty="0" err="1">
                <a:effectLst/>
                <a:latin typeface="Arial" panose="020B0604020202020204" pitchFamily="34" charset="0"/>
                <a:ea typeface="Malgun Gothic" panose="020B0503020000020004" pitchFamily="34" charset="-127"/>
              </a:rPr>
              <a:t>Sampel</a:t>
            </a:r>
            <a:endParaRPr lang="en-ID" sz="1800" dirty="0">
              <a:effectLst/>
              <a:latin typeface="Times New Roman" panose="02020603050405020304" pitchFamily="18" charset="0"/>
              <a:ea typeface="Malgun Gothic" panose="020B0503020000020004" pitchFamily="34" charset="-127"/>
            </a:endParaRPr>
          </a:p>
          <a:p>
            <a:pPr indent="0" algn="just">
              <a:lnSpc>
                <a:spcPct val="150000"/>
              </a:lnSpc>
              <a:buNone/>
            </a:pPr>
            <a:r>
              <a:rPr lang="en-US" sz="1800" dirty="0">
                <a:effectLst/>
                <a:latin typeface="Arial" panose="020B0604020202020204" pitchFamily="34" charset="0"/>
                <a:ea typeface="Malgun Gothic" panose="020B0503020000020004" pitchFamily="34" charset="-127"/>
              </a:rPr>
              <a:t> The plants materials were collected and cleaned, dried at room temperature, crushed into powder and stored in an air tight glass container. Fifty g of powdered samples was extracted by reflux using 96% ethanol as the solvent for 2 h and repeated 3 times. The extracts then evaporated using a vacuum rotatory evaporator, and then dried in water bath on 50°C.</a:t>
            </a:r>
            <a:endParaRPr lang="en-US" sz="1800" b="1" dirty="0">
              <a:effectLst/>
              <a:latin typeface="Arial" panose="020B0604020202020204" pitchFamily="34" charset="0"/>
              <a:ea typeface="Malgun Gothic" panose="020B0503020000020004" pitchFamily="34" charset="-127"/>
            </a:endParaRPr>
          </a:p>
          <a:p>
            <a:pPr indent="457200" algn="just">
              <a:lnSpc>
                <a:spcPct val="150000"/>
              </a:lnSpc>
            </a:pPr>
            <a:r>
              <a:rPr lang="en-US" sz="1800" b="1" dirty="0">
                <a:effectLst/>
                <a:latin typeface="Arial" panose="020B0604020202020204" pitchFamily="34" charset="0"/>
                <a:ea typeface="Malgun Gothic" panose="020B0503020000020004" pitchFamily="34" charset="-127"/>
              </a:rPr>
              <a:t>2. Secondary Metabolites</a:t>
            </a:r>
            <a:endParaRPr lang="en-ID" sz="1800" dirty="0">
              <a:effectLst/>
              <a:latin typeface="Times New Roman" panose="02020603050405020304" pitchFamily="18" charset="0"/>
              <a:ea typeface="Malgun Gothic" panose="020B0503020000020004" pitchFamily="34" charset="-127"/>
            </a:endParaRPr>
          </a:p>
          <a:p>
            <a:pPr indent="0" algn="just">
              <a:lnSpc>
                <a:spcPct val="150000"/>
              </a:lnSpc>
              <a:buNone/>
            </a:pPr>
            <a:r>
              <a:rPr lang="en-US" sz="1800" dirty="0">
                <a:effectLst/>
                <a:latin typeface="Arial" panose="020B0604020202020204" pitchFamily="34" charset="0"/>
                <a:ea typeface="Malgun Gothic" panose="020B0503020000020004" pitchFamily="34" charset="-127"/>
              </a:rPr>
              <a:t>The leaves, stems and roots that are </a:t>
            </a:r>
            <a:r>
              <a:rPr lang="en-US" sz="1800" dirty="0" err="1">
                <a:effectLst/>
                <a:latin typeface="Arial" panose="020B0604020202020204" pitchFamily="34" charset="0"/>
                <a:ea typeface="Malgun Gothic" panose="020B0503020000020004" pitchFamily="34" charset="-127"/>
              </a:rPr>
              <a:t>ttacted</a:t>
            </a:r>
            <a:r>
              <a:rPr lang="en-US" sz="1800" dirty="0">
                <a:effectLst/>
                <a:latin typeface="Arial" panose="020B0604020202020204" pitchFamily="34" charset="0"/>
                <a:ea typeface="Malgun Gothic" panose="020B0503020000020004" pitchFamily="34" charset="-127"/>
              </a:rPr>
              <a:t> by disease are10 cm long, cut into small pieces and then baked at 40</a:t>
            </a:r>
            <a:r>
              <a:rPr lang="en-US" sz="1800" baseline="30000" dirty="0">
                <a:effectLst/>
                <a:latin typeface="Arial" panose="020B0604020202020204" pitchFamily="34" charset="0"/>
                <a:ea typeface="Malgun Gothic" panose="020B0503020000020004" pitchFamily="34" charset="-127"/>
              </a:rPr>
              <a:t>o</a:t>
            </a:r>
            <a:r>
              <a:rPr lang="en-US" sz="1800" dirty="0">
                <a:effectLst/>
                <a:latin typeface="Arial" panose="020B0604020202020204" pitchFamily="34" charset="0"/>
                <a:ea typeface="Malgun Gothic" panose="020B0503020000020004" pitchFamily="34" charset="-127"/>
              </a:rPr>
              <a:t>C. after drying, it was mashed using a blender and macerated using 70% ethanol in a ratio of 1:6 for 72 hours. The maceration, the extract was evaporated at 60</a:t>
            </a:r>
            <a:r>
              <a:rPr lang="en-US" sz="1800" baseline="30000" dirty="0">
                <a:effectLst/>
                <a:latin typeface="Arial" panose="020B0604020202020204" pitchFamily="34" charset="0"/>
                <a:ea typeface="Malgun Gothic" panose="020B0503020000020004" pitchFamily="34" charset="-127"/>
              </a:rPr>
              <a:t>o</a:t>
            </a:r>
            <a:r>
              <a:rPr lang="en-US" sz="1800" dirty="0">
                <a:effectLst/>
                <a:latin typeface="Arial" panose="020B0604020202020204" pitchFamily="34" charset="0"/>
                <a:ea typeface="Malgun Gothic" panose="020B0503020000020004" pitchFamily="34" charset="-127"/>
              </a:rPr>
              <a:t>C until thickened. The extract result were analyzed using the GCMS method and presented in the form of </a:t>
            </a:r>
            <a:r>
              <a:rPr lang="en-US" sz="1800" dirty="0" err="1">
                <a:effectLst/>
                <a:latin typeface="Arial" panose="020B0604020202020204" pitchFamily="34" charset="0"/>
                <a:ea typeface="Malgun Gothic" panose="020B0503020000020004" pitchFamily="34" charset="-127"/>
              </a:rPr>
              <a:t>lolecular</a:t>
            </a:r>
            <a:r>
              <a:rPr lang="en-US" sz="1800" dirty="0">
                <a:effectLst/>
                <a:latin typeface="Arial" panose="020B0604020202020204" pitchFamily="34" charset="0"/>
                <a:ea typeface="Malgun Gothic" panose="020B0503020000020004" pitchFamily="34" charset="-127"/>
              </a:rPr>
              <a:t> weight screening based on the library.</a:t>
            </a:r>
            <a:endParaRPr lang="en-ID" sz="1800" dirty="0">
              <a:effectLst/>
              <a:latin typeface="Times New Roman" panose="02020603050405020304" pitchFamily="18" charset="0"/>
              <a:ea typeface="Malgun Gothic" panose="020B0503020000020004" pitchFamily="34" charset="-127"/>
            </a:endParaRPr>
          </a:p>
          <a:p>
            <a:endParaRPr lang="en-ID" dirty="0"/>
          </a:p>
          <a:p>
            <a:pPr algn="ctr"/>
            <a:endParaRPr lang="en-ID" dirty="0"/>
          </a:p>
        </p:txBody>
      </p:sp>
    </p:spTree>
    <p:extLst>
      <p:ext uri="{BB962C8B-B14F-4D97-AF65-F5344CB8AC3E}">
        <p14:creationId xmlns:p14="http://schemas.microsoft.com/office/powerpoint/2010/main" val="99951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3235-4EE8-45B3-87D3-5CD26638EAB9}"/>
              </a:ext>
            </a:extLst>
          </p:cNvPr>
          <p:cNvSpPr>
            <a:spLocks noGrp="1"/>
          </p:cNvSpPr>
          <p:nvPr>
            <p:ph type="title"/>
          </p:nvPr>
        </p:nvSpPr>
        <p:spPr/>
        <p:txBody>
          <a:bodyPr/>
          <a:lstStyle/>
          <a:p>
            <a:endParaRPr lang="en-ID"/>
          </a:p>
        </p:txBody>
      </p:sp>
      <p:sp>
        <p:nvSpPr>
          <p:cNvPr id="4" name="Rectangle 3">
            <a:extLst>
              <a:ext uri="{FF2B5EF4-FFF2-40B4-BE49-F238E27FC236}">
                <a16:creationId xmlns:a16="http://schemas.microsoft.com/office/drawing/2014/main" id="{E360B15C-61AA-4D8F-A720-0FB0912BF667}"/>
              </a:ext>
            </a:extLst>
          </p:cNvPr>
          <p:cNvSpPr/>
          <p:nvPr/>
        </p:nvSpPr>
        <p:spPr>
          <a:xfrm>
            <a:off x="182881" y="91441"/>
            <a:ext cx="11782696" cy="658368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indent="457200" algn="just">
              <a:lnSpc>
                <a:spcPct val="150000"/>
              </a:lnSpc>
            </a:pPr>
            <a:endParaRPr lang="en-US" sz="1800" b="1" dirty="0">
              <a:effectLst/>
              <a:latin typeface="Arial" panose="020B0604020202020204" pitchFamily="34" charset="0"/>
              <a:ea typeface="Malgun Gothic" panose="020B0503020000020004" pitchFamily="34" charset="-127"/>
            </a:endParaRPr>
          </a:p>
          <a:p>
            <a:pPr indent="457200" algn="just">
              <a:lnSpc>
                <a:spcPct val="150000"/>
              </a:lnSpc>
            </a:pPr>
            <a:r>
              <a:rPr lang="en-US" b="1" dirty="0">
                <a:latin typeface="Arial" panose="020B0604020202020204" pitchFamily="34" charset="0"/>
                <a:ea typeface="Malgun Gothic" panose="020B0503020000020004" pitchFamily="34" charset="-127"/>
              </a:rPr>
              <a:t>3. </a:t>
            </a:r>
            <a:r>
              <a:rPr lang="en-US" sz="1800" b="1" dirty="0">
                <a:effectLst/>
                <a:latin typeface="Arial" panose="020B0604020202020204" pitchFamily="34" charset="0"/>
                <a:ea typeface="Malgun Gothic" panose="020B0503020000020004" pitchFamily="34" charset="-127"/>
              </a:rPr>
              <a:t>Level Flavonoid Total </a:t>
            </a:r>
            <a:endParaRPr lang="en-ID" b="1" dirty="0">
              <a:latin typeface="Times New Roman" panose="02020603050405020304" pitchFamily="18" charset="0"/>
              <a:ea typeface="Malgun Gothic" panose="020B0503020000020004" pitchFamily="34" charset="-127"/>
            </a:endParaRPr>
          </a:p>
          <a:p>
            <a:pPr indent="457200" algn="just">
              <a:lnSpc>
                <a:spcPct val="150000"/>
              </a:lnSpc>
            </a:pPr>
            <a:r>
              <a:rPr lang="en-US" sz="1800" dirty="0">
                <a:effectLst/>
                <a:latin typeface="Arial" panose="020B0604020202020204" pitchFamily="34" charset="0"/>
                <a:ea typeface="Malgun Gothic" panose="020B0503020000020004" pitchFamily="34" charset="-127"/>
              </a:rPr>
              <a:t>Standard solution of quercetin in concentration 30, 40, 50, 60, 70, 80, 90, 100 µg/ml were prepared in 96% ethanol. 50 µl of extracts (1 mg/ml) or standard solution was added to 10 µl of 10% the </a:t>
            </a:r>
            <a:r>
              <a:rPr lang="en-US" sz="1800" dirty="0" err="1">
                <a:effectLst/>
                <a:latin typeface="Arial" panose="020B0604020202020204" pitchFamily="34" charset="0"/>
                <a:ea typeface="Malgun Gothic" panose="020B0503020000020004" pitchFamily="34" charset="-127"/>
              </a:rPr>
              <a:t>aluminium</a:t>
            </a:r>
            <a:r>
              <a:rPr lang="en-US" sz="1800" dirty="0">
                <a:effectLst/>
                <a:latin typeface="Arial" panose="020B0604020202020204" pitchFamily="34" charset="0"/>
                <a:ea typeface="Malgun Gothic" panose="020B0503020000020004" pitchFamily="34" charset="-127"/>
              </a:rPr>
              <a:t> chloride solution and followed by 150 µl of 96% ethanol. 10 µl of 1 M sodium acetate was added to the mixture in a 96 well plate. 96% ethanol was used as reagent blank. All reagents were mixed and incubated for 40 min at room temperature protected from light. The absorbance was measured at 415 nm with a microplate reader (</a:t>
            </a:r>
            <a:r>
              <a:rPr lang="en-US" sz="1800" dirty="0" err="1">
                <a:effectLst/>
                <a:latin typeface="Arial" panose="020B0604020202020204" pitchFamily="34" charset="0"/>
                <a:ea typeface="Malgun Gothic" panose="020B0503020000020004" pitchFamily="34" charset="-127"/>
              </a:rPr>
              <a:t>Versamax</a:t>
            </a:r>
            <a:r>
              <a:rPr lang="en-US" sz="1800" dirty="0">
                <a:effectLst/>
                <a:latin typeface="Arial" panose="020B0604020202020204" pitchFamily="34" charset="0"/>
                <a:ea typeface="Malgun Gothic" panose="020B0503020000020004" pitchFamily="34" charset="-127"/>
              </a:rPr>
              <a:t> Microplate Reader, USA). Total flavonoid contents were expressed as mg Quercetin Equivalents (QE)/g of plant extract.</a:t>
            </a:r>
          </a:p>
          <a:p>
            <a:pPr indent="457200" algn="just">
              <a:lnSpc>
                <a:spcPct val="150000"/>
              </a:lnSpc>
            </a:pPr>
            <a:r>
              <a:rPr lang="en-US" sz="1800" b="1" dirty="0">
                <a:effectLst/>
                <a:latin typeface="Arial" panose="020B0604020202020204" pitchFamily="34" charset="0"/>
                <a:ea typeface="Malgun Gothic" panose="020B0503020000020004" pitchFamily="34" charset="-127"/>
              </a:rPr>
              <a:t>4. Antioxidant Activity</a:t>
            </a:r>
            <a:endParaRPr lang="en-ID" sz="1800" dirty="0">
              <a:effectLst/>
              <a:latin typeface="Times New Roman" panose="02020603050405020304" pitchFamily="18" charset="0"/>
              <a:ea typeface="Malgun Gothic" panose="020B0503020000020004" pitchFamily="34" charset="-127"/>
            </a:endParaRPr>
          </a:p>
          <a:p>
            <a:pPr indent="457200" algn="just">
              <a:lnSpc>
                <a:spcPct val="150000"/>
              </a:lnSpc>
            </a:pPr>
            <a:r>
              <a:rPr lang="en-US" sz="1800" dirty="0">
                <a:effectLst/>
                <a:latin typeface="Arial" panose="020B0604020202020204" pitchFamily="34" charset="0"/>
                <a:ea typeface="Malgun Gothic" panose="020B0503020000020004" pitchFamily="34" charset="-127"/>
              </a:rPr>
              <a:t>The DPPH assay measured hydrogen atom (or one electron) donating activity and hence provided an evaluation of antioxidant activity due to free radical scavenging. 2,2-Dipheny </a:t>
            </a:r>
            <a:r>
              <a:rPr lang="en-US" sz="1800" dirty="0" err="1">
                <a:effectLst/>
                <a:latin typeface="Arial" panose="020B0604020202020204" pitchFamily="34" charset="0"/>
                <a:ea typeface="Malgun Gothic" panose="020B0503020000020004" pitchFamily="34" charset="-127"/>
              </a:rPr>
              <a:t>lpicrylhydrazyl</a:t>
            </a:r>
            <a:r>
              <a:rPr lang="en-US" sz="1800" dirty="0">
                <a:effectLst/>
                <a:latin typeface="Arial" panose="020B0604020202020204" pitchFamily="34" charset="0"/>
                <a:ea typeface="Malgun Gothic" panose="020B0503020000020004" pitchFamily="34" charset="-127"/>
              </a:rPr>
              <a:t> radical (DPPH) a purple-colored stable free radical is reduced into the yellow colored </a:t>
            </a:r>
            <a:r>
              <a:rPr lang="en-US" sz="1800" dirty="0" err="1">
                <a:effectLst/>
                <a:latin typeface="Arial" panose="020B0604020202020204" pitchFamily="34" charset="0"/>
                <a:ea typeface="Malgun Gothic" panose="020B0503020000020004" pitchFamily="34" charset="-127"/>
              </a:rPr>
              <a:t>diphenylpicryl</a:t>
            </a:r>
            <a:r>
              <a:rPr lang="en-US" sz="1800" dirty="0">
                <a:effectLst/>
                <a:latin typeface="Arial" panose="020B0604020202020204" pitchFamily="34" charset="0"/>
                <a:ea typeface="Malgun Gothic" panose="020B0503020000020004" pitchFamily="34" charset="-127"/>
              </a:rPr>
              <a:t> hydrazine. Thirty minute after spraying active compounds appear as yellow spots against purple background. In a second time, spectrophotometric assay was 131 carried out by the following method: 30 µl of a methanolic added to 3 ml of a 0.004% MeOH solution of DPPH. Absorbance at 517 nm was determined (Perkin–Elmer-Lambda 11 spectrophotometer) after 30 min, and the percentage of activity was calculated [10]. </a:t>
            </a:r>
            <a:endParaRPr lang="en-ID" sz="1800" dirty="0">
              <a:effectLst/>
              <a:latin typeface="Times New Roman" panose="02020603050405020304" pitchFamily="18" charset="0"/>
              <a:ea typeface="Malgun Gothic" panose="020B0503020000020004" pitchFamily="34" charset="-127"/>
            </a:endParaRPr>
          </a:p>
          <a:p>
            <a:endParaRPr lang="en-ID" dirty="0"/>
          </a:p>
          <a:p>
            <a:pPr indent="457200" algn="just">
              <a:lnSpc>
                <a:spcPct val="150000"/>
              </a:lnSpc>
            </a:pPr>
            <a:endParaRPr lang="en-ID" sz="1800" dirty="0">
              <a:effectLst/>
              <a:latin typeface="Times New Roman" panose="02020603050405020304" pitchFamily="18" charset="0"/>
              <a:ea typeface="Malgun Gothic" panose="020B0503020000020004" pitchFamily="34" charset="-127"/>
            </a:endParaRPr>
          </a:p>
          <a:p>
            <a:pPr algn="ctr"/>
            <a:endParaRPr lang="en-ID" dirty="0"/>
          </a:p>
        </p:txBody>
      </p:sp>
    </p:spTree>
    <p:extLst>
      <p:ext uri="{BB962C8B-B14F-4D97-AF65-F5344CB8AC3E}">
        <p14:creationId xmlns:p14="http://schemas.microsoft.com/office/powerpoint/2010/main" val="29007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E0254-5F42-42F1-B377-460D6925C03E}"/>
              </a:ext>
            </a:extLst>
          </p:cNvPr>
          <p:cNvPicPr>
            <a:picLocks noChangeAspect="1"/>
          </p:cNvPicPr>
          <p:nvPr/>
        </p:nvPicPr>
        <p:blipFill rotWithShape="1">
          <a:blip r:embed="rId2">
            <a:extLst>
              <a:ext uri="{28A0092B-C50C-407E-A947-70E740481C1C}">
                <a14:useLocalDpi xmlns:a14="http://schemas.microsoft.com/office/drawing/2010/main" val="0"/>
              </a:ext>
            </a:extLst>
          </a:blip>
          <a:srcRect l="36473" t="21855" r="16013" b="57828"/>
          <a:stretch/>
        </p:blipFill>
        <p:spPr bwMode="auto">
          <a:xfrm>
            <a:off x="219159" y="2390920"/>
            <a:ext cx="11753682" cy="382785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B7B0800D-2CDA-4045-BA55-3771F944E18F}"/>
              </a:ext>
            </a:extLst>
          </p:cNvPr>
          <p:cNvSpPr/>
          <p:nvPr/>
        </p:nvSpPr>
        <p:spPr>
          <a:xfrm>
            <a:off x="0" y="25197"/>
            <a:ext cx="7863840" cy="944834"/>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rPr>
              <a:t>RESULT AND DISCUSSION</a:t>
            </a:r>
            <a:endParaRPr lang="en-ID" sz="4800" b="1" dirty="0">
              <a:solidFill>
                <a:schemeClr val="tx1"/>
              </a:solidFill>
            </a:endParaRPr>
          </a:p>
        </p:txBody>
      </p:sp>
      <p:sp>
        <p:nvSpPr>
          <p:cNvPr id="8" name="Rectangle 7">
            <a:extLst>
              <a:ext uri="{FF2B5EF4-FFF2-40B4-BE49-F238E27FC236}">
                <a16:creationId xmlns:a16="http://schemas.microsoft.com/office/drawing/2014/main" id="{52AEEDF2-3253-4FAA-BEC9-B083D3825934}"/>
              </a:ext>
            </a:extLst>
          </p:cNvPr>
          <p:cNvSpPr/>
          <p:nvPr/>
        </p:nvSpPr>
        <p:spPr>
          <a:xfrm>
            <a:off x="561118" y="1535446"/>
            <a:ext cx="11008582" cy="67906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1800" dirty="0">
                <a:solidFill>
                  <a:srgbClr val="000000"/>
                </a:solidFill>
                <a:effectLst/>
                <a:latin typeface="Arial" panose="020B0604020202020204" pitchFamily="34" charset="0"/>
                <a:ea typeface="Times New Roman" panose="02020603050405020304" pitchFamily="18" charset="0"/>
              </a:rPr>
              <a:t>Secondary metabolites in  stem is </a:t>
            </a:r>
            <a:r>
              <a:rPr lang="en-GB" sz="1800" dirty="0" err="1">
                <a:solidFill>
                  <a:srgbClr val="000000"/>
                </a:solidFill>
                <a:effectLst/>
                <a:latin typeface="Arial" panose="020B0604020202020204" pitchFamily="34" charset="0"/>
                <a:ea typeface="Times New Roman" panose="02020603050405020304" pitchFamily="18" charset="0"/>
              </a:rPr>
              <a:t>elemol</a:t>
            </a:r>
            <a:r>
              <a:rPr lang="en-GB" sz="1800" dirty="0">
                <a:solidFill>
                  <a:srgbClr val="000000"/>
                </a:solidFill>
                <a:effectLst/>
                <a:latin typeface="Arial" panose="020B0604020202020204" pitchFamily="34" charset="0"/>
                <a:ea typeface="Times New Roman" panose="02020603050405020304" pitchFamily="18" charset="0"/>
              </a:rPr>
              <a:t> 23,92%, 2-nephthalenemethanol 10,63%, and </a:t>
            </a:r>
            <a:r>
              <a:rPr lang="en-GB" sz="1800" dirty="0" err="1">
                <a:solidFill>
                  <a:srgbClr val="000000"/>
                </a:solidFill>
                <a:effectLst/>
                <a:latin typeface="Arial" panose="020B0604020202020204" pitchFamily="34" charset="0"/>
                <a:ea typeface="Times New Roman" panose="02020603050405020304" pitchFamily="18" charset="0"/>
              </a:rPr>
              <a:t>etil</a:t>
            </a:r>
            <a:r>
              <a:rPr lang="en-GB" sz="1800" dirty="0">
                <a:solidFill>
                  <a:srgbClr val="000000"/>
                </a:solidFill>
                <a:effectLst/>
                <a:latin typeface="Arial" panose="020B0604020202020204" pitchFamily="34" charset="0"/>
                <a:ea typeface="Times New Roman" panose="02020603050405020304" pitchFamily="18" charset="0"/>
              </a:rPr>
              <a:t> oleate 7,70%. </a:t>
            </a:r>
            <a:endParaRPr lang="en-ID" sz="1800" dirty="0">
              <a:effectLst/>
              <a:latin typeface="Times New Roman" panose="02020603050405020304" pitchFamily="18" charset="0"/>
              <a:ea typeface="Times New Roman" panose="02020603050405020304" pitchFamily="18" charset="0"/>
            </a:endParaRPr>
          </a:p>
          <a:p>
            <a:pPr algn="ctr"/>
            <a:endParaRPr lang="en-ID" dirty="0"/>
          </a:p>
        </p:txBody>
      </p:sp>
      <p:sp>
        <p:nvSpPr>
          <p:cNvPr id="10" name="TextBox 9">
            <a:extLst>
              <a:ext uri="{FF2B5EF4-FFF2-40B4-BE49-F238E27FC236}">
                <a16:creationId xmlns:a16="http://schemas.microsoft.com/office/drawing/2014/main" id="{DC84C817-BEC9-4868-823B-4FEEC2101DEF}"/>
              </a:ext>
            </a:extLst>
          </p:cNvPr>
          <p:cNvSpPr txBox="1"/>
          <p:nvPr/>
        </p:nvSpPr>
        <p:spPr>
          <a:xfrm>
            <a:off x="2868970" y="6218773"/>
            <a:ext cx="6230982" cy="457754"/>
          </a:xfrm>
          <a:prstGeom prst="rect">
            <a:avLst/>
          </a:prstGeom>
          <a:noFill/>
        </p:spPr>
        <p:txBody>
          <a:bodyPr wrap="square">
            <a:spAutoFit/>
          </a:bodyPr>
          <a:lstStyle/>
          <a:p>
            <a:pPr marL="1371600" indent="457200" algn="just">
              <a:lnSpc>
                <a:spcPct val="150000"/>
              </a:lnSpc>
            </a:pPr>
            <a:r>
              <a:rPr lang="en-GB" sz="1800" b="1" dirty="0">
                <a:solidFill>
                  <a:srgbClr val="000000"/>
                </a:solidFill>
                <a:effectLst/>
                <a:latin typeface="Arial" panose="020B0604020202020204" pitchFamily="34" charset="0"/>
                <a:ea typeface="Times New Roman" panose="02020603050405020304" pitchFamily="18" charset="0"/>
              </a:rPr>
              <a:t>Picture 1</a:t>
            </a:r>
            <a:r>
              <a:rPr lang="en-GB" sz="1800" dirty="0">
                <a:solidFill>
                  <a:srgbClr val="000000"/>
                </a:solidFill>
                <a:effectLst/>
                <a:latin typeface="Arial" panose="020B0604020202020204" pitchFamily="34" charset="0"/>
                <a:ea typeface="Times New Roman" panose="02020603050405020304" pitchFamily="18" charset="0"/>
              </a:rPr>
              <a:t>. GCMS solution of Stems</a:t>
            </a:r>
            <a:endParaRPr lang="en-ID" sz="2000" dirty="0">
              <a:effectLst/>
              <a:latin typeface="Times New Roman" panose="02020603050405020304" pitchFamily="18" charset="0"/>
              <a:ea typeface="Times New Roman" panose="02020603050405020304" pitchFamily="18" charset="0"/>
            </a:endParaRPr>
          </a:p>
        </p:txBody>
      </p:sp>
      <p:sp>
        <p:nvSpPr>
          <p:cNvPr id="11" name="Flowchart: Connector 10">
            <a:extLst>
              <a:ext uri="{FF2B5EF4-FFF2-40B4-BE49-F238E27FC236}">
                <a16:creationId xmlns:a16="http://schemas.microsoft.com/office/drawing/2014/main" id="{143106B9-EBFF-413A-8DBD-11057C1575FE}"/>
              </a:ext>
            </a:extLst>
          </p:cNvPr>
          <p:cNvSpPr/>
          <p:nvPr/>
        </p:nvSpPr>
        <p:spPr>
          <a:xfrm>
            <a:off x="5497034" y="2512487"/>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Flowchart: Connector 11">
            <a:extLst>
              <a:ext uri="{FF2B5EF4-FFF2-40B4-BE49-F238E27FC236}">
                <a16:creationId xmlns:a16="http://schemas.microsoft.com/office/drawing/2014/main" id="{88A4BE17-3317-4C0C-BD50-42D83E30FF1E}"/>
              </a:ext>
            </a:extLst>
          </p:cNvPr>
          <p:cNvSpPr/>
          <p:nvPr/>
        </p:nvSpPr>
        <p:spPr>
          <a:xfrm>
            <a:off x="9200708" y="3903131"/>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Flowchart: Connector 12">
            <a:extLst>
              <a:ext uri="{FF2B5EF4-FFF2-40B4-BE49-F238E27FC236}">
                <a16:creationId xmlns:a16="http://schemas.microsoft.com/office/drawing/2014/main" id="{AA57EDA8-7AC2-48F5-AB79-FA0336F53F8D}"/>
              </a:ext>
            </a:extLst>
          </p:cNvPr>
          <p:cNvSpPr/>
          <p:nvPr/>
        </p:nvSpPr>
        <p:spPr>
          <a:xfrm>
            <a:off x="6186719" y="3429000"/>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90627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A21E-49EF-45EC-9B1F-38484856D36A}"/>
              </a:ext>
            </a:extLst>
          </p:cNvPr>
          <p:cNvSpPr>
            <a:spLocks noGrp="1"/>
          </p:cNvSpPr>
          <p:nvPr>
            <p:ph type="title"/>
          </p:nvPr>
        </p:nvSpPr>
        <p:spPr>
          <a:xfrm>
            <a:off x="838200" y="1966806"/>
            <a:ext cx="10515600" cy="292962"/>
          </a:xfrm>
        </p:spPr>
        <p:txBody>
          <a:bodyPr>
            <a:normAutofit fontScale="90000"/>
          </a:bodyPr>
          <a:lstStyle/>
          <a:p>
            <a:pPr>
              <a:lnSpc>
                <a:spcPct val="200000"/>
              </a:lnSpc>
              <a:spcBef>
                <a:spcPts val="15"/>
              </a:spcBef>
              <a:tabLst>
                <a:tab pos="1624330" algn="l"/>
              </a:tabLst>
            </a:pPr>
            <a:r>
              <a:rPr lang="en-GB" sz="1800" dirty="0">
                <a:solidFill>
                  <a:srgbClr val="000000"/>
                </a:solidFill>
                <a:effectLst/>
                <a:latin typeface="Arial" panose="020B0604020202020204" pitchFamily="34" charset="0"/>
                <a:ea typeface="Times New Roman" panose="02020603050405020304" pitchFamily="18" charset="0"/>
              </a:rPr>
              <a:t>From picture 2, in root is </a:t>
            </a:r>
            <a:r>
              <a:rPr lang="en-GB" sz="1800" dirty="0" err="1">
                <a:solidFill>
                  <a:srgbClr val="000000"/>
                </a:solidFill>
                <a:effectLst/>
                <a:latin typeface="Arial" panose="020B0604020202020204" pitchFamily="34" charset="0"/>
                <a:ea typeface="Times New Roman" panose="02020603050405020304" pitchFamily="18" charset="0"/>
              </a:rPr>
              <a:t>elemol</a:t>
            </a:r>
            <a:r>
              <a:rPr lang="en-GB" sz="1800" dirty="0">
                <a:solidFill>
                  <a:srgbClr val="000000"/>
                </a:solidFill>
                <a:effectLst/>
                <a:latin typeface="Arial" panose="020B0604020202020204" pitchFamily="34" charset="0"/>
                <a:ea typeface="Times New Roman" panose="02020603050405020304" pitchFamily="18" charset="0"/>
              </a:rPr>
              <a:t> 20,87%, 1-Dodecamine, N,N-dimethyl-(CAS) 1-Tetradecanamine 12,68%, N,N-dimethyl (CAS) 9,20%.</a:t>
            </a:r>
            <a:br>
              <a:rPr lang="en-ID" sz="1800" dirty="0">
                <a:effectLst/>
                <a:latin typeface="Arial" panose="020B0604020202020204" pitchFamily="34" charset="0"/>
                <a:ea typeface="Times New Roman" panose="02020603050405020304" pitchFamily="18" charset="0"/>
              </a:rPr>
            </a:br>
            <a:r>
              <a:rPr lang="en-GB" sz="1800" dirty="0">
                <a:effectLst/>
                <a:latin typeface="Arial" panose="020B0604020202020204" pitchFamily="34" charset="0"/>
                <a:ea typeface="Times New Roman" panose="02020603050405020304" pitchFamily="18" charset="0"/>
              </a:rPr>
              <a:t> </a:t>
            </a:r>
            <a:br>
              <a:rPr lang="en-ID" sz="1800" dirty="0">
                <a:effectLst/>
                <a:latin typeface="Arial" panose="020B0604020202020204" pitchFamily="34" charset="0"/>
                <a:ea typeface="Times New Roman" panose="02020603050405020304" pitchFamily="18" charset="0"/>
              </a:rPr>
            </a:br>
            <a:endParaRPr lang="en-ID" dirty="0"/>
          </a:p>
        </p:txBody>
      </p:sp>
      <p:pic>
        <p:nvPicPr>
          <p:cNvPr id="4" name="Content Placeholder 3">
            <a:extLst>
              <a:ext uri="{FF2B5EF4-FFF2-40B4-BE49-F238E27FC236}">
                <a16:creationId xmlns:a16="http://schemas.microsoft.com/office/drawing/2014/main" id="{BE6EBD2A-A3C9-4C75-9290-DBDB1644C7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059" t="48324" r="14762" b="31841"/>
          <a:stretch/>
        </p:blipFill>
        <p:spPr bwMode="auto">
          <a:xfrm>
            <a:off x="0" y="1899863"/>
            <a:ext cx="12097164" cy="333671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F480E45-0213-482D-B371-8190B67516E8}"/>
              </a:ext>
            </a:extLst>
          </p:cNvPr>
          <p:cNvSpPr txBox="1"/>
          <p:nvPr/>
        </p:nvSpPr>
        <p:spPr>
          <a:xfrm>
            <a:off x="3036026" y="5556239"/>
            <a:ext cx="6119948" cy="457754"/>
          </a:xfrm>
          <a:prstGeom prst="rect">
            <a:avLst/>
          </a:prstGeom>
          <a:noFill/>
        </p:spPr>
        <p:txBody>
          <a:bodyPr wrap="square">
            <a:spAutoFit/>
          </a:bodyPr>
          <a:lstStyle/>
          <a:p>
            <a:pPr indent="450215" algn="ctr">
              <a:lnSpc>
                <a:spcPct val="150000"/>
              </a:lnSpc>
            </a:pPr>
            <a:r>
              <a:rPr lang="en-GB" sz="1600" dirty="0">
                <a:solidFill>
                  <a:srgbClr val="000000"/>
                </a:solidFill>
                <a:effectLst/>
                <a:latin typeface="Times New Roman" panose="02020603050405020304" pitchFamily="18" charset="0"/>
                <a:ea typeface="Times New Roman" panose="02020603050405020304" pitchFamily="18" charset="0"/>
              </a:rPr>
              <a:t>	</a:t>
            </a:r>
            <a:r>
              <a:rPr lang="en-GB" sz="1800" b="1" dirty="0">
                <a:solidFill>
                  <a:srgbClr val="000000"/>
                </a:solidFill>
                <a:effectLst/>
                <a:latin typeface="Arial" panose="020B0604020202020204" pitchFamily="34" charset="0"/>
                <a:ea typeface="Times New Roman" panose="02020603050405020304" pitchFamily="18" charset="0"/>
              </a:rPr>
              <a:t>Picture 2</a:t>
            </a:r>
            <a:r>
              <a:rPr lang="en-GB" sz="1800" dirty="0">
                <a:solidFill>
                  <a:srgbClr val="000000"/>
                </a:solidFill>
                <a:effectLst/>
                <a:latin typeface="Arial" panose="020B0604020202020204" pitchFamily="34" charset="0"/>
                <a:ea typeface="Times New Roman" panose="02020603050405020304" pitchFamily="18" charset="0"/>
              </a:rPr>
              <a:t>. GCMS solution of roots</a:t>
            </a:r>
            <a:endParaRPr lang="en-ID" sz="2000" dirty="0">
              <a:effectLst/>
              <a:latin typeface="Times New Roman" panose="02020603050405020304" pitchFamily="18" charset="0"/>
              <a:ea typeface="Times New Roman" panose="02020603050405020304" pitchFamily="18" charset="0"/>
            </a:endParaRPr>
          </a:p>
        </p:txBody>
      </p:sp>
      <p:sp>
        <p:nvSpPr>
          <p:cNvPr id="7" name="Flowchart: Connector 6">
            <a:extLst>
              <a:ext uri="{FF2B5EF4-FFF2-40B4-BE49-F238E27FC236}">
                <a16:creationId xmlns:a16="http://schemas.microsoft.com/office/drawing/2014/main" id="{DA765982-E0F2-424B-B827-2D09745461C0}"/>
              </a:ext>
            </a:extLst>
          </p:cNvPr>
          <p:cNvSpPr/>
          <p:nvPr/>
        </p:nvSpPr>
        <p:spPr>
          <a:xfrm>
            <a:off x="5406315" y="1899863"/>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Flowchart: Connector 7">
            <a:extLst>
              <a:ext uri="{FF2B5EF4-FFF2-40B4-BE49-F238E27FC236}">
                <a16:creationId xmlns:a16="http://schemas.microsoft.com/office/drawing/2014/main" id="{025BD69D-F7DB-4C14-980D-CB3B91B5D4F7}"/>
              </a:ext>
            </a:extLst>
          </p:cNvPr>
          <p:cNvSpPr/>
          <p:nvPr/>
        </p:nvSpPr>
        <p:spPr>
          <a:xfrm>
            <a:off x="4944566" y="2619673"/>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Flowchart: Connector 8">
            <a:extLst>
              <a:ext uri="{FF2B5EF4-FFF2-40B4-BE49-F238E27FC236}">
                <a16:creationId xmlns:a16="http://schemas.microsoft.com/office/drawing/2014/main" id="{5E2017F7-58D2-49DA-B3B7-9ED38633C3F1}"/>
              </a:ext>
            </a:extLst>
          </p:cNvPr>
          <p:cNvSpPr/>
          <p:nvPr/>
        </p:nvSpPr>
        <p:spPr>
          <a:xfrm>
            <a:off x="8688412" y="3429000"/>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47563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E1043A-59C8-4977-A1F8-1A7C06538A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64" t="46587" r="15280" b="31983"/>
          <a:stretch/>
        </p:blipFill>
        <p:spPr bwMode="auto">
          <a:xfrm>
            <a:off x="211184" y="1269903"/>
            <a:ext cx="11769632" cy="328354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D6219A1-B5A3-48D1-866E-ED5F87654A88}"/>
              </a:ext>
            </a:extLst>
          </p:cNvPr>
          <p:cNvSpPr txBox="1"/>
          <p:nvPr/>
        </p:nvSpPr>
        <p:spPr>
          <a:xfrm>
            <a:off x="420189" y="346573"/>
            <a:ext cx="11462201" cy="923330"/>
          </a:xfrm>
          <a:prstGeom prst="rect">
            <a:avLst/>
          </a:prstGeom>
          <a:noFill/>
        </p:spPr>
        <p:txBody>
          <a:bodyPr wrap="square">
            <a:spAutoFit/>
          </a:bodyPr>
          <a:lstStyle/>
          <a:p>
            <a:r>
              <a:rPr lang="en-GB" sz="1800" dirty="0">
                <a:solidFill>
                  <a:srgbClr val="000000"/>
                </a:solidFill>
                <a:effectLst/>
                <a:latin typeface="Arial" panose="020B0604020202020204" pitchFamily="34" charset="0"/>
                <a:ea typeface="Times New Roman" panose="02020603050405020304" pitchFamily="18" charset="0"/>
              </a:rPr>
              <a:t>and in leaf is </a:t>
            </a:r>
            <a:r>
              <a:rPr lang="en-GB" sz="1800" dirty="0" err="1">
                <a:solidFill>
                  <a:srgbClr val="000000"/>
                </a:solidFill>
                <a:effectLst/>
                <a:latin typeface="Arial" panose="020B0604020202020204" pitchFamily="34" charset="0"/>
                <a:ea typeface="Times New Roman" panose="02020603050405020304" pitchFamily="18" charset="0"/>
              </a:rPr>
              <a:t>elemol</a:t>
            </a:r>
            <a:r>
              <a:rPr lang="en-GB" sz="1800" dirty="0">
                <a:solidFill>
                  <a:srgbClr val="000000"/>
                </a:solidFill>
                <a:effectLst/>
                <a:latin typeface="Arial" panose="020B0604020202020204" pitchFamily="34" charset="0"/>
                <a:ea typeface="Times New Roman" panose="02020603050405020304" pitchFamily="18" charset="0"/>
              </a:rPr>
              <a:t>, 9,2-octadecadienoic acid 21,23%, methyl ester, (E,E)-(CAS) 12,4% and 1-dodecanamine, </a:t>
            </a:r>
            <a:r>
              <a:rPr lang="en-GB" sz="1800" dirty="0" err="1">
                <a:solidFill>
                  <a:srgbClr val="000000"/>
                </a:solidFill>
                <a:effectLst/>
                <a:latin typeface="Arial" panose="020B0604020202020204" pitchFamily="34" charset="0"/>
                <a:ea typeface="Times New Roman" panose="02020603050405020304" pitchFamily="18" charset="0"/>
              </a:rPr>
              <a:t>N,N-dimethy;l</a:t>
            </a:r>
            <a:r>
              <a:rPr lang="en-GB" sz="1800" dirty="0">
                <a:solidFill>
                  <a:srgbClr val="000000"/>
                </a:solidFill>
                <a:effectLst/>
                <a:latin typeface="Arial" panose="020B0604020202020204" pitchFamily="34" charset="0"/>
                <a:ea typeface="Times New Roman" panose="02020603050405020304" pitchFamily="18" charset="0"/>
              </a:rPr>
              <a:t>-(CAS) 8,53%, . </a:t>
            </a:r>
            <a:br>
              <a:rPr lang="en-ID" sz="1800" dirty="0">
                <a:effectLst/>
                <a:latin typeface="Times New Roman" panose="02020603050405020304" pitchFamily="18" charset="0"/>
                <a:ea typeface="Times New Roman" panose="02020603050405020304" pitchFamily="18" charset="0"/>
              </a:rPr>
            </a:br>
            <a:endParaRPr lang="en-ID" dirty="0"/>
          </a:p>
        </p:txBody>
      </p:sp>
      <p:sp>
        <p:nvSpPr>
          <p:cNvPr id="10" name="Flowchart: Connector 9">
            <a:extLst>
              <a:ext uri="{FF2B5EF4-FFF2-40B4-BE49-F238E27FC236}">
                <a16:creationId xmlns:a16="http://schemas.microsoft.com/office/drawing/2014/main" id="{EE6489F9-9573-496F-ADB4-665F0EC37D43}"/>
              </a:ext>
            </a:extLst>
          </p:cNvPr>
          <p:cNvSpPr/>
          <p:nvPr/>
        </p:nvSpPr>
        <p:spPr>
          <a:xfrm>
            <a:off x="5406315" y="1477370"/>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Flowchart: Connector 10">
            <a:extLst>
              <a:ext uri="{FF2B5EF4-FFF2-40B4-BE49-F238E27FC236}">
                <a16:creationId xmlns:a16="http://schemas.microsoft.com/office/drawing/2014/main" id="{EE876D13-5A73-4CB7-8D70-F36FB92DA304}"/>
              </a:ext>
            </a:extLst>
          </p:cNvPr>
          <p:cNvSpPr/>
          <p:nvPr/>
        </p:nvSpPr>
        <p:spPr>
          <a:xfrm>
            <a:off x="9175372" y="2434988"/>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Flowchart: Connector 11">
            <a:extLst>
              <a:ext uri="{FF2B5EF4-FFF2-40B4-BE49-F238E27FC236}">
                <a16:creationId xmlns:a16="http://schemas.microsoft.com/office/drawing/2014/main" id="{7DD442D9-9EB7-452D-826B-B6AA5E73442B}"/>
              </a:ext>
            </a:extLst>
          </p:cNvPr>
          <p:cNvSpPr/>
          <p:nvPr/>
        </p:nvSpPr>
        <p:spPr>
          <a:xfrm>
            <a:off x="4988304" y="2655503"/>
            <a:ext cx="689685" cy="71981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CA073017-870D-4806-910B-90899F8DEC5E}"/>
              </a:ext>
            </a:extLst>
          </p:cNvPr>
          <p:cNvSpPr txBox="1"/>
          <p:nvPr/>
        </p:nvSpPr>
        <p:spPr>
          <a:xfrm>
            <a:off x="3224284" y="4684760"/>
            <a:ext cx="6093724" cy="457754"/>
          </a:xfrm>
          <a:prstGeom prst="rect">
            <a:avLst/>
          </a:prstGeom>
          <a:noFill/>
        </p:spPr>
        <p:txBody>
          <a:bodyPr wrap="square">
            <a:spAutoFit/>
          </a:bodyPr>
          <a:lstStyle/>
          <a:p>
            <a:pPr indent="450215" algn="ctr">
              <a:lnSpc>
                <a:spcPct val="150000"/>
              </a:lnSpc>
            </a:pPr>
            <a:r>
              <a:rPr lang="en-GB" sz="1800" b="1" dirty="0">
                <a:solidFill>
                  <a:srgbClr val="000000"/>
                </a:solidFill>
                <a:effectLst/>
                <a:latin typeface="Arial" panose="020B0604020202020204" pitchFamily="34" charset="0"/>
                <a:ea typeface="Times New Roman" panose="02020603050405020304" pitchFamily="18" charset="0"/>
              </a:rPr>
              <a:t>Picture 3.</a:t>
            </a:r>
            <a:r>
              <a:rPr lang="en-GB" sz="1800" dirty="0">
                <a:solidFill>
                  <a:srgbClr val="000000"/>
                </a:solidFill>
                <a:effectLst/>
                <a:latin typeface="Arial" panose="020B0604020202020204" pitchFamily="34" charset="0"/>
                <a:ea typeface="Times New Roman" panose="02020603050405020304" pitchFamily="18" charset="0"/>
              </a:rPr>
              <a:t> GCMS solution of leaves</a:t>
            </a:r>
            <a:endParaRPr lang="en-ID"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11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TotalTime>
  <Words>2428</Words>
  <Application>Microsoft Office PowerPoint</Application>
  <PresentationFormat>Widescreen</PresentationFormat>
  <Paragraphs>360</Paragraphs>
  <Slides>16</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Devanagari</vt:lpstr>
      <vt:lpstr>Arial</vt:lpstr>
      <vt:lpstr>Arial Rounded MT Bold</vt:lpstr>
      <vt:lpstr>Calibri</vt:lpstr>
      <vt:lpstr>Calibri Light</vt:lpstr>
      <vt:lpstr>Cambria</vt:lpstr>
      <vt:lpstr>Times New Roman</vt:lpstr>
      <vt:lpstr>Office Theme</vt:lpstr>
      <vt:lpstr>Secondary Metabolites and Antioxidants Activity from Citronella Grass Extract (Cymbopogon nardus L.)    Rofiatun Solekha 1,2, b), PAI Setiyowati 2, b), Ni Nyoman Tripuspaningsih 2, b), Hery Purnobasuki 2, a) 1Department of Biology, Faculty of Sciences Technology and Education, Universitas Muhammadiyah Lamongan, Jawa Timur, Indonesia.  2 Department of Doctorate in Mathematics and Sciences, Faculty of Sciences and Technology Universitas Airlangga, Surabaya, Indonesia.  </vt:lpstr>
      <vt:lpstr>PowerPoint Presentation</vt:lpstr>
      <vt:lpstr>PowerPoint Presentation</vt:lpstr>
      <vt:lpstr>PowerPoint Presentation</vt:lpstr>
      <vt:lpstr>PowerPoint Presentation</vt:lpstr>
      <vt:lpstr>PowerPoint Presentation</vt:lpstr>
      <vt:lpstr>PowerPoint Presentation</vt:lpstr>
      <vt:lpstr>From picture 2, in root is elemol 20,87%, 1-Dodecamine, N,N-dimethyl-(CAS) 1-Tetradecanamine 12,68%, N,N-dimethyl (CAS) 9,20%.   </vt:lpstr>
      <vt:lpstr>PowerPoint Presentation</vt:lpstr>
      <vt:lpstr>PowerPoint Presentation</vt:lpstr>
      <vt:lpstr>PowerPoint Presentation</vt:lpstr>
      <vt:lpstr>PowerPoint Presentation</vt:lpstr>
      <vt:lpstr>Variable composition accounts for the promising insecticidal, fungicidal, herbicidal and antioxidant activities shown by falvonoids. </vt:lpstr>
      <vt:lpstr>Table 3. Antioxidant Activity (µg/ml)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Metabolites and Antioxidants Activity from Citronella Grass Extract (Cymbopogon nardus L.)    Rofiatun Solekha 1,2, b), PAI Setiyowati 2, b), Ni Nyoman Tripuspaningsih 2, b), Hery Purnobasuki 2, a) 1Department of Biology, Faculty of Sciences Technology and Education, Universitas Muhammadiyah Lamongan, Jawa Timur, Indonesia.  2 Department of Doctorate in Mathematics and Sciences, Faculty of Sciences and Technology Universitas Airlangga, Surabaya, Indonesia.  </dc:title>
  <dc:creator>Syairozy</dc:creator>
  <cp:lastModifiedBy>Syairozy</cp:lastModifiedBy>
  <cp:revision>13</cp:revision>
  <dcterms:created xsi:type="dcterms:W3CDTF">2022-05-24T03:00:17Z</dcterms:created>
  <dcterms:modified xsi:type="dcterms:W3CDTF">2022-05-25T15:26:07Z</dcterms:modified>
</cp:coreProperties>
</file>